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0" r:id="rId1"/>
    <p:sldMasterId id="2147483714" r:id="rId2"/>
  </p:sldMasterIdLst>
  <p:sldIdLst>
    <p:sldId id="256" r:id="rId3"/>
    <p:sldId id="257" r:id="rId4"/>
    <p:sldId id="258" r:id="rId5"/>
    <p:sldId id="259" r:id="rId6"/>
    <p:sldId id="260" r:id="rId7"/>
    <p:sldId id="262" r:id="rId8"/>
    <p:sldId id="263" r:id="rId9"/>
    <p:sldId id="264" r:id="rId10"/>
    <p:sldId id="265" r:id="rId11"/>
    <p:sldId id="266" r:id="rId12"/>
    <p:sldId id="267" r:id="rId13"/>
    <p:sldId id="268" r:id="rId14"/>
    <p:sldId id="269" r:id="rId15"/>
  </p:sldIdLst>
  <p:sldSz cx="10080625" cy="7559675"/>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37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16E6B-FD1B-46CC-9A19-BAFCAAAFC930}"/>
              </a:ext>
            </a:extLst>
          </p:cNvPr>
          <p:cNvSpPr>
            <a:spLocks noGrp="1"/>
          </p:cNvSpPr>
          <p:nvPr>
            <p:ph type="ctrTitle"/>
          </p:nvPr>
        </p:nvSpPr>
        <p:spPr>
          <a:xfrm>
            <a:off x="1260078" y="1237197"/>
            <a:ext cx="7560469" cy="2631887"/>
          </a:xfrm>
        </p:spPr>
        <p:txBody>
          <a:bodyPr anchor="b"/>
          <a:lstStyle>
            <a:lvl1pPr algn="ctr">
              <a:defRPr sz="4961"/>
            </a:lvl1pPr>
          </a:lstStyle>
          <a:p>
            <a:r>
              <a:rPr lang="en-US"/>
              <a:t>Click to edit Master title style</a:t>
            </a:r>
          </a:p>
        </p:txBody>
      </p:sp>
      <p:sp>
        <p:nvSpPr>
          <p:cNvPr id="3" name="Subtitle 2">
            <a:extLst>
              <a:ext uri="{FF2B5EF4-FFF2-40B4-BE49-F238E27FC236}">
                <a16:creationId xmlns:a16="http://schemas.microsoft.com/office/drawing/2014/main" id="{96931FE2-8557-43B4-A055-36814E985371}"/>
              </a:ext>
            </a:extLst>
          </p:cNvPr>
          <p:cNvSpPr>
            <a:spLocks noGrp="1"/>
          </p:cNvSpPr>
          <p:nvPr>
            <p:ph type="subTitle" idx="1"/>
          </p:nvPr>
        </p:nvSpPr>
        <p:spPr>
          <a:xfrm>
            <a:off x="1260078" y="3970580"/>
            <a:ext cx="7560469" cy="1825171"/>
          </a:xfrm>
        </p:spPr>
        <p:txBody>
          <a:bodyPr/>
          <a:lstStyle>
            <a:lvl1pPr marL="0" indent="0" algn="ctr">
              <a:buNone/>
              <a:defRPr sz="1984"/>
            </a:lvl1pPr>
            <a:lvl2pPr marL="378013" indent="0" algn="ctr">
              <a:buNone/>
              <a:defRPr sz="1654"/>
            </a:lvl2pPr>
            <a:lvl3pPr marL="756026" indent="0" algn="ctr">
              <a:buNone/>
              <a:defRPr sz="1488"/>
            </a:lvl3pPr>
            <a:lvl4pPr marL="1134039" indent="0" algn="ctr">
              <a:buNone/>
              <a:defRPr sz="1323"/>
            </a:lvl4pPr>
            <a:lvl5pPr marL="1512052" indent="0" algn="ctr">
              <a:buNone/>
              <a:defRPr sz="1323"/>
            </a:lvl5pPr>
            <a:lvl6pPr marL="1890065" indent="0" algn="ctr">
              <a:buNone/>
              <a:defRPr sz="1323"/>
            </a:lvl6pPr>
            <a:lvl7pPr marL="2268078" indent="0" algn="ctr">
              <a:buNone/>
              <a:defRPr sz="1323"/>
            </a:lvl7pPr>
            <a:lvl8pPr marL="2646091" indent="0" algn="ctr">
              <a:buNone/>
              <a:defRPr sz="1323"/>
            </a:lvl8pPr>
            <a:lvl9pPr marL="3024104" indent="0" algn="ctr">
              <a:buNone/>
              <a:defRPr sz="1323"/>
            </a:lvl9pPr>
          </a:lstStyle>
          <a:p>
            <a:r>
              <a:rPr lang="en-US"/>
              <a:t>Click to edit Master subtitle style</a:t>
            </a:r>
          </a:p>
        </p:txBody>
      </p:sp>
      <p:sp>
        <p:nvSpPr>
          <p:cNvPr id="4" name="Date Placeholder 3">
            <a:extLst>
              <a:ext uri="{FF2B5EF4-FFF2-40B4-BE49-F238E27FC236}">
                <a16:creationId xmlns:a16="http://schemas.microsoft.com/office/drawing/2014/main" id="{875EF6AA-975D-4CE3-8064-140C94A71C65}"/>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96163270-99F8-4177-8BFD-BB4B354865A8}"/>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06F9EEEE-2338-4A77-9F94-86941D6C64A8}"/>
              </a:ext>
            </a:extLst>
          </p:cNvPr>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2591174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4AD17-5007-4ADF-B89F-4A7BB4EEA9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F44D45-A9FD-4A69-8D0F-39A2398B3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46A8CD-119C-4201-BB46-EB4C217DCF0C}"/>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588B6220-7B9F-4FD8-8E9D-C73F86D152D0}"/>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7C7235D5-A5E2-4D88-87EE-6A326FDF775B}"/>
              </a:ext>
            </a:extLst>
          </p:cNvPr>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2985606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3D4134-79B7-4D84-855D-2EC7CAF2803B}"/>
              </a:ext>
            </a:extLst>
          </p:cNvPr>
          <p:cNvSpPr>
            <a:spLocks noGrp="1"/>
          </p:cNvSpPr>
          <p:nvPr>
            <p:ph type="title" orient="vert"/>
          </p:nvPr>
        </p:nvSpPr>
        <p:spPr>
          <a:xfrm>
            <a:off x="7213947" y="402483"/>
            <a:ext cx="2173635" cy="64064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C037B7-ECC9-4416-AD7F-A6D91534D10C}"/>
              </a:ext>
            </a:extLst>
          </p:cNvPr>
          <p:cNvSpPr>
            <a:spLocks noGrp="1"/>
          </p:cNvSpPr>
          <p:nvPr>
            <p:ph type="body" orient="vert" idx="1"/>
          </p:nvPr>
        </p:nvSpPr>
        <p:spPr>
          <a:xfrm>
            <a:off x="693043" y="402483"/>
            <a:ext cx="6394896"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B5F0B-227C-454A-8CC7-1F3DD686BA5E}"/>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B132B266-7D1B-4B88-A58F-E202BC1AA0E9}"/>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16127595-411D-448F-A386-5609E978CE07}"/>
              </a:ext>
            </a:extLst>
          </p:cNvPr>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3622237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04000" y="3168000"/>
            <a:ext cx="9071640" cy="1262160"/>
          </a:xfrm>
          <a:prstGeom prst="rect">
            <a:avLst/>
          </a:prstGeom>
        </p:spPr>
        <p:txBody>
          <a:bodyPr lIns="0" tIns="0" rIns="0" bIns="0" anchor="ctr">
            <a:normAutofit/>
          </a:bodyPr>
          <a:lstStyle/>
          <a:p>
            <a:pPr algn="ctr"/>
            <a:endParaRPr lang="en-US" sz="4400" b="0" strike="noStrike" spc="-1">
              <a:solidFill>
                <a:srgbClr val="000000"/>
              </a:solidFill>
              <a:latin typeface="Times New Roman"/>
            </a:endParaRPr>
          </a:p>
        </p:txBody>
      </p:sp>
      <p:sp>
        <p:nvSpPr>
          <p:cNvPr id="9" name="PlaceHolder 2"/>
          <p:cNvSpPr>
            <a:spLocks noGrp="1"/>
          </p:cNvSpPr>
          <p:nvPr>
            <p:ph type="body"/>
          </p:nvPr>
        </p:nvSpPr>
        <p:spPr>
          <a:xfrm>
            <a:off x="504000" y="4752000"/>
            <a:ext cx="8870040" cy="2016000"/>
          </a:xfrm>
          <a:prstGeom prst="rect">
            <a:avLst/>
          </a:prstGeom>
        </p:spPr>
        <p:txBody>
          <a:bodyPr lIns="0" tIns="0" rIns="0" bIns="0">
            <a:normAutofit/>
          </a:bodyPr>
          <a:lstStyle/>
          <a:p>
            <a:pPr algn="ctr">
              <a:spcAft>
                <a:spcPts val="1414"/>
              </a:spcAft>
            </a:pPr>
            <a:endParaRPr lang="en-US" sz="3200" b="0" strike="noStrike" spc="-1">
              <a:solidFill>
                <a:srgbClr val="000000"/>
              </a:solidFill>
              <a:latin typeface="Times New Roman"/>
            </a:endParaRPr>
          </a:p>
        </p:txBody>
      </p:sp>
    </p:spTree>
    <p:extLst>
      <p:ext uri="{BB962C8B-B14F-4D97-AF65-F5344CB8AC3E}">
        <p14:creationId xmlns:p14="http://schemas.microsoft.com/office/powerpoint/2010/main" val="3283818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504000" y="3168000"/>
            <a:ext cx="9071640" cy="1262160"/>
          </a:xfrm>
          <a:prstGeom prst="rect">
            <a:avLst/>
          </a:prstGeom>
        </p:spPr>
        <p:txBody>
          <a:bodyPr lIns="0" tIns="0" rIns="0" bIns="0" anchor="ctr">
            <a:normAutofit/>
          </a:bodyPr>
          <a:lstStyle/>
          <a:p>
            <a:pPr algn="ctr"/>
            <a:endParaRPr lang="en-US" sz="4400" b="0" strike="noStrike" spc="-1">
              <a:solidFill>
                <a:srgbClr val="000000"/>
              </a:solidFill>
              <a:latin typeface="Times New Roman"/>
            </a:endParaRPr>
          </a:p>
        </p:txBody>
      </p:sp>
      <p:sp>
        <p:nvSpPr>
          <p:cNvPr id="137" name="PlaceHolder 2"/>
          <p:cNvSpPr>
            <a:spLocks noGrp="1"/>
          </p:cNvSpPr>
          <p:nvPr>
            <p:ph type="body"/>
          </p:nvPr>
        </p:nvSpPr>
        <p:spPr>
          <a:xfrm>
            <a:off x="504000" y="4752000"/>
            <a:ext cx="4328280" cy="2016000"/>
          </a:xfrm>
          <a:prstGeom prst="rect">
            <a:avLst/>
          </a:prstGeom>
        </p:spPr>
        <p:txBody>
          <a:bodyPr lIns="0" tIns="0" rIns="0" bIns="0">
            <a:normAutofit/>
          </a:bodyPr>
          <a:lstStyle/>
          <a:p>
            <a:pPr algn="ctr">
              <a:spcAft>
                <a:spcPts val="1414"/>
              </a:spcAft>
            </a:pPr>
            <a:endParaRPr lang="en-US" sz="3200" b="0" strike="noStrike" spc="-1">
              <a:solidFill>
                <a:srgbClr val="000000"/>
              </a:solidFill>
              <a:latin typeface="Times New Roman"/>
            </a:endParaRPr>
          </a:p>
        </p:txBody>
      </p:sp>
      <p:sp>
        <p:nvSpPr>
          <p:cNvPr id="138" name="PlaceHolder 3"/>
          <p:cNvSpPr>
            <a:spLocks noGrp="1"/>
          </p:cNvSpPr>
          <p:nvPr>
            <p:ph type="body"/>
          </p:nvPr>
        </p:nvSpPr>
        <p:spPr>
          <a:xfrm>
            <a:off x="5049000" y="4752000"/>
            <a:ext cx="4328280" cy="2016000"/>
          </a:xfrm>
          <a:prstGeom prst="rect">
            <a:avLst/>
          </a:prstGeom>
        </p:spPr>
        <p:txBody>
          <a:bodyPr lIns="0" tIns="0" rIns="0" bIns="0">
            <a:normAutofit/>
          </a:bodyPr>
          <a:lstStyle/>
          <a:p>
            <a:pPr algn="ctr">
              <a:spcAft>
                <a:spcPts val="1414"/>
              </a:spcAft>
            </a:pPr>
            <a:endParaRPr lang="en-US" sz="3200" b="0" strike="noStrike" spc="-1">
              <a:solidFill>
                <a:srgbClr val="000000"/>
              </a:solidFill>
              <a:latin typeface="Times New Roman"/>
            </a:endParaRPr>
          </a:p>
        </p:txBody>
      </p:sp>
    </p:spTree>
    <p:extLst>
      <p:ext uri="{BB962C8B-B14F-4D97-AF65-F5344CB8AC3E}">
        <p14:creationId xmlns:p14="http://schemas.microsoft.com/office/powerpoint/2010/main" val="3989539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6047" y="1237197"/>
            <a:ext cx="856853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260078" y="3970580"/>
            <a:ext cx="7560469"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25890951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5989407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793" y="1884671"/>
            <a:ext cx="869453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687793" y="5059035"/>
            <a:ext cx="869453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0477484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3043" y="2012414"/>
            <a:ext cx="4284266"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03316" y="2012414"/>
            <a:ext cx="4284266"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sz="1400" b="0" strike="noStrike" spc="-1">
                <a:latin typeface="Times New Roman"/>
              </a:rPr>
              <a:t>&lt;date/time&gt;</a:t>
            </a:r>
          </a:p>
        </p:txBody>
      </p:sp>
      <p:sp>
        <p:nvSpPr>
          <p:cNvPr id="6" name="Footer Placeholder 5"/>
          <p:cNvSpPr>
            <a:spLocks noGrp="1"/>
          </p:cNvSpPr>
          <p:nvPr>
            <p:ph type="ftr" sz="quarter" idx="11"/>
          </p:nvPr>
        </p:nvSpPr>
        <p:spPr/>
        <p:txBody>
          <a:bodyPr/>
          <a:lstStyle/>
          <a:p>
            <a:pPr algn="ctr"/>
            <a:r>
              <a:rPr lang="en-US" sz="1400" b="0" strike="noStrike" spc="-1">
                <a:latin typeface="Times New Roman"/>
              </a:rPr>
              <a:t>&lt;footer&gt;</a:t>
            </a:r>
          </a:p>
        </p:txBody>
      </p:sp>
      <p:sp>
        <p:nvSpPr>
          <p:cNvPr id="7" name="Slide Number Placeholder 6"/>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2450675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4356" y="402484"/>
            <a:ext cx="869453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4357" y="1853171"/>
            <a:ext cx="4264576"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694357" y="2761381"/>
            <a:ext cx="4264576"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03317" y="1853171"/>
            <a:ext cx="4285579"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103317" y="2761381"/>
            <a:ext cx="4285579"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sz="1400" b="0" strike="noStrike" spc="-1">
                <a:latin typeface="Times New Roman"/>
              </a:rPr>
              <a:t>&lt;date/time&gt;</a:t>
            </a:r>
          </a:p>
        </p:txBody>
      </p:sp>
      <p:sp>
        <p:nvSpPr>
          <p:cNvPr id="8" name="Footer Placeholder 7"/>
          <p:cNvSpPr>
            <a:spLocks noGrp="1"/>
          </p:cNvSpPr>
          <p:nvPr>
            <p:ph type="ftr" sz="quarter" idx="11"/>
          </p:nvPr>
        </p:nvSpPr>
        <p:spPr/>
        <p:txBody>
          <a:bodyPr/>
          <a:lstStyle/>
          <a:p>
            <a:pPr algn="ctr"/>
            <a:r>
              <a:rPr lang="en-US" sz="1400" b="0" strike="noStrike" spc="-1">
                <a:latin typeface="Times New Roman"/>
              </a:rPr>
              <a:t>&lt;footer&gt;</a:t>
            </a:r>
          </a:p>
        </p:txBody>
      </p:sp>
      <p:sp>
        <p:nvSpPr>
          <p:cNvPr id="9" name="Slide Number Placeholder 8"/>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39221751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781819-77DF-41F0-92D9-06C43D06603D}" type="datetimeFigureOut">
              <a:rPr lang="en-US" smtClean="0"/>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717C73-4B34-44E6-B63F-F4B1367E721D}" type="slidenum">
              <a:rPr lang="en-US" smtClean="0"/>
              <a:t>‹#›</a:t>
            </a:fld>
            <a:endParaRPr lang="en-US"/>
          </a:p>
        </p:txBody>
      </p:sp>
    </p:spTree>
    <p:extLst>
      <p:ext uri="{BB962C8B-B14F-4D97-AF65-F5344CB8AC3E}">
        <p14:creationId xmlns:p14="http://schemas.microsoft.com/office/powerpoint/2010/main" val="2084423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6D8DB-D1B7-43D0-826B-C2E3E376A5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A79B5C-0176-4229-990A-83846428E9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21A4E4-0CC9-4A9B-9836-12B739815C12}"/>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33366ACF-2E9A-4D1E-952C-A54E5AF02491}"/>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2DCFA6EE-C9BF-405C-A3E9-3941FD67B4C9}"/>
              </a:ext>
            </a:extLst>
          </p:cNvPr>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3736184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z="1400" b="0" strike="noStrike" spc="-1">
                <a:latin typeface="Times New Roman"/>
              </a:rPr>
              <a:t>&lt;date/time&gt;</a:t>
            </a:r>
          </a:p>
        </p:txBody>
      </p:sp>
      <p:sp>
        <p:nvSpPr>
          <p:cNvPr id="3" name="Footer Placeholder 2"/>
          <p:cNvSpPr>
            <a:spLocks noGrp="1"/>
          </p:cNvSpPr>
          <p:nvPr>
            <p:ph type="ftr" sz="quarter" idx="11"/>
          </p:nvPr>
        </p:nvSpPr>
        <p:spPr/>
        <p:txBody>
          <a:bodyPr/>
          <a:lstStyle/>
          <a:p>
            <a:pPr algn="ctr"/>
            <a:r>
              <a:rPr lang="en-US" sz="1400" b="0" strike="noStrike" spc="-1">
                <a:latin typeface="Times New Roman"/>
              </a:rPr>
              <a:t>&lt;footer&gt;</a:t>
            </a:r>
          </a:p>
        </p:txBody>
      </p:sp>
      <p:sp>
        <p:nvSpPr>
          <p:cNvPr id="4" name="Slide Number Placeholder 3"/>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2607170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503978"/>
            <a:ext cx="3251264"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285579" y="1088455"/>
            <a:ext cx="510331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4356" y="2267902"/>
            <a:ext cx="3251264"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z="1400" b="0" strike="noStrike" spc="-1">
                <a:latin typeface="Times New Roman"/>
              </a:rPr>
              <a:t>&lt;date/time&gt;</a:t>
            </a:r>
          </a:p>
        </p:txBody>
      </p:sp>
      <p:sp>
        <p:nvSpPr>
          <p:cNvPr id="6" name="Footer Placeholder 5"/>
          <p:cNvSpPr>
            <a:spLocks noGrp="1"/>
          </p:cNvSpPr>
          <p:nvPr>
            <p:ph type="ftr" sz="quarter" idx="11"/>
          </p:nvPr>
        </p:nvSpPr>
        <p:spPr/>
        <p:txBody>
          <a:bodyPr/>
          <a:lstStyle/>
          <a:p>
            <a:pPr algn="ctr"/>
            <a:r>
              <a:rPr lang="en-US" sz="1400" b="0" strike="noStrike" spc="-1">
                <a:latin typeface="Times New Roman"/>
              </a:rPr>
              <a:t>&lt;footer&gt;</a:t>
            </a:r>
          </a:p>
        </p:txBody>
      </p:sp>
      <p:sp>
        <p:nvSpPr>
          <p:cNvPr id="7" name="Slide Number Placeholder 6"/>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7384149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503978"/>
            <a:ext cx="3251264"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285579" y="1088455"/>
            <a:ext cx="5103316"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694356" y="2267902"/>
            <a:ext cx="3251264"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z="1400" b="0" strike="noStrike" spc="-1">
                <a:latin typeface="Times New Roman"/>
              </a:rPr>
              <a:t>&lt;date/time&gt;</a:t>
            </a:r>
          </a:p>
        </p:txBody>
      </p:sp>
      <p:sp>
        <p:nvSpPr>
          <p:cNvPr id="6" name="Footer Placeholder 5"/>
          <p:cNvSpPr>
            <a:spLocks noGrp="1"/>
          </p:cNvSpPr>
          <p:nvPr>
            <p:ph type="ftr" sz="quarter" idx="11"/>
          </p:nvPr>
        </p:nvSpPr>
        <p:spPr/>
        <p:txBody>
          <a:bodyPr/>
          <a:lstStyle/>
          <a:p>
            <a:pPr algn="ctr"/>
            <a:r>
              <a:rPr lang="en-US" sz="1400" b="0" strike="noStrike" spc="-1">
                <a:latin typeface="Times New Roman"/>
              </a:rPr>
              <a:t>&lt;footer&gt;</a:t>
            </a:r>
          </a:p>
        </p:txBody>
      </p:sp>
      <p:sp>
        <p:nvSpPr>
          <p:cNvPr id="7" name="Slide Number Placeholder 6"/>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2758826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8686809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402483"/>
            <a:ext cx="2173635"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3044" y="402483"/>
            <a:ext cx="6394896"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31819214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504000" y="3168000"/>
            <a:ext cx="9071640" cy="1262160"/>
          </a:xfrm>
          <a:prstGeom prst="rect">
            <a:avLst/>
          </a:prstGeom>
        </p:spPr>
        <p:txBody>
          <a:bodyPr lIns="0" tIns="0" rIns="0" bIns="0" anchor="ctr">
            <a:normAutofit/>
          </a:bodyPr>
          <a:lstStyle/>
          <a:p>
            <a:pPr algn="ctr"/>
            <a:endParaRPr lang="en-US" sz="4400" b="0" strike="noStrike" spc="-1">
              <a:solidFill>
                <a:srgbClr val="000000"/>
              </a:solidFill>
              <a:latin typeface="Times New Roman"/>
            </a:endParaRPr>
          </a:p>
        </p:txBody>
      </p:sp>
      <p:sp>
        <p:nvSpPr>
          <p:cNvPr id="137" name="PlaceHolder 2"/>
          <p:cNvSpPr>
            <a:spLocks noGrp="1"/>
          </p:cNvSpPr>
          <p:nvPr>
            <p:ph type="body"/>
          </p:nvPr>
        </p:nvSpPr>
        <p:spPr>
          <a:xfrm>
            <a:off x="504000" y="4752000"/>
            <a:ext cx="4328280" cy="2016000"/>
          </a:xfrm>
          <a:prstGeom prst="rect">
            <a:avLst/>
          </a:prstGeom>
        </p:spPr>
        <p:txBody>
          <a:bodyPr lIns="0" tIns="0" rIns="0" bIns="0">
            <a:normAutofit/>
          </a:bodyPr>
          <a:lstStyle/>
          <a:p>
            <a:pPr algn="ctr">
              <a:spcAft>
                <a:spcPts val="1414"/>
              </a:spcAft>
            </a:pPr>
            <a:endParaRPr lang="en-US" sz="3200" b="0" strike="noStrike" spc="-1">
              <a:solidFill>
                <a:srgbClr val="000000"/>
              </a:solidFill>
              <a:latin typeface="Times New Roman"/>
            </a:endParaRPr>
          </a:p>
        </p:txBody>
      </p:sp>
      <p:sp>
        <p:nvSpPr>
          <p:cNvPr id="138" name="PlaceHolder 3"/>
          <p:cNvSpPr>
            <a:spLocks noGrp="1"/>
          </p:cNvSpPr>
          <p:nvPr>
            <p:ph type="body"/>
          </p:nvPr>
        </p:nvSpPr>
        <p:spPr>
          <a:xfrm>
            <a:off x="5049000" y="4752000"/>
            <a:ext cx="4328280" cy="2016000"/>
          </a:xfrm>
          <a:prstGeom prst="rect">
            <a:avLst/>
          </a:prstGeom>
        </p:spPr>
        <p:txBody>
          <a:bodyPr lIns="0" tIns="0" rIns="0" bIns="0">
            <a:normAutofit/>
          </a:bodyPr>
          <a:lstStyle/>
          <a:p>
            <a:pPr algn="ctr">
              <a:spcAft>
                <a:spcPts val="1414"/>
              </a:spcAft>
            </a:pPr>
            <a:endParaRPr lang="en-US" sz="3200" b="0" strike="noStrike" spc="-1">
              <a:solidFill>
                <a:srgbClr val="000000"/>
              </a:solidFill>
              <a:latin typeface="Times New Roman"/>
            </a:endParaRPr>
          </a:p>
        </p:txBody>
      </p:sp>
    </p:spTree>
    <p:extLst>
      <p:ext uri="{BB962C8B-B14F-4D97-AF65-F5344CB8AC3E}">
        <p14:creationId xmlns:p14="http://schemas.microsoft.com/office/powerpoint/2010/main" val="35840596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04000" y="3168000"/>
            <a:ext cx="9071640" cy="1262160"/>
          </a:xfrm>
          <a:prstGeom prst="rect">
            <a:avLst/>
          </a:prstGeom>
        </p:spPr>
        <p:txBody>
          <a:bodyPr lIns="0" tIns="0" rIns="0" bIns="0" anchor="ctr">
            <a:normAutofit/>
          </a:bodyPr>
          <a:lstStyle/>
          <a:p>
            <a:pPr algn="ctr"/>
            <a:endParaRPr lang="en-US" sz="4400" b="0" strike="noStrike" spc="-1">
              <a:solidFill>
                <a:srgbClr val="000000"/>
              </a:solidFill>
              <a:latin typeface="Times New Roman"/>
            </a:endParaRPr>
          </a:p>
        </p:txBody>
      </p:sp>
      <p:sp>
        <p:nvSpPr>
          <p:cNvPr id="9" name="PlaceHolder 2"/>
          <p:cNvSpPr>
            <a:spLocks noGrp="1"/>
          </p:cNvSpPr>
          <p:nvPr>
            <p:ph type="body"/>
          </p:nvPr>
        </p:nvSpPr>
        <p:spPr>
          <a:xfrm>
            <a:off x="504000" y="4752000"/>
            <a:ext cx="8870040" cy="2016000"/>
          </a:xfrm>
          <a:prstGeom prst="rect">
            <a:avLst/>
          </a:prstGeom>
        </p:spPr>
        <p:txBody>
          <a:bodyPr lIns="0" tIns="0" rIns="0" bIns="0">
            <a:normAutofit/>
          </a:bodyPr>
          <a:lstStyle/>
          <a:p>
            <a:pPr algn="ctr">
              <a:spcAft>
                <a:spcPts val="1414"/>
              </a:spcAft>
            </a:pPr>
            <a:endParaRPr lang="en-US" sz="3200" b="0" strike="noStrike" spc="-1">
              <a:solidFill>
                <a:srgbClr val="000000"/>
              </a:solidFill>
              <a:latin typeface="Times New Roman"/>
            </a:endParaRPr>
          </a:p>
        </p:txBody>
      </p:sp>
    </p:spTree>
    <p:extLst>
      <p:ext uri="{BB962C8B-B14F-4D97-AF65-F5344CB8AC3E}">
        <p14:creationId xmlns:p14="http://schemas.microsoft.com/office/powerpoint/2010/main" val="124000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4F1F7-FA79-4519-9C2D-0E0AE430B096}"/>
              </a:ext>
            </a:extLst>
          </p:cNvPr>
          <p:cNvSpPr>
            <a:spLocks noGrp="1"/>
          </p:cNvSpPr>
          <p:nvPr>
            <p:ph type="title"/>
          </p:nvPr>
        </p:nvSpPr>
        <p:spPr>
          <a:xfrm>
            <a:off x="687793" y="1884670"/>
            <a:ext cx="8694539" cy="3144614"/>
          </a:xfrm>
        </p:spPr>
        <p:txBody>
          <a:bodyPr anchor="b"/>
          <a:lstStyle>
            <a:lvl1pPr>
              <a:defRPr sz="4961"/>
            </a:lvl1pPr>
          </a:lstStyle>
          <a:p>
            <a:r>
              <a:rPr lang="en-US"/>
              <a:t>Click to edit Master title style</a:t>
            </a:r>
          </a:p>
        </p:txBody>
      </p:sp>
      <p:sp>
        <p:nvSpPr>
          <p:cNvPr id="3" name="Text Placeholder 2">
            <a:extLst>
              <a:ext uri="{FF2B5EF4-FFF2-40B4-BE49-F238E27FC236}">
                <a16:creationId xmlns:a16="http://schemas.microsoft.com/office/drawing/2014/main" id="{AEA7B563-E52E-4BBC-881B-6B1A2099BA4C}"/>
              </a:ext>
            </a:extLst>
          </p:cNvPr>
          <p:cNvSpPr>
            <a:spLocks noGrp="1"/>
          </p:cNvSpPr>
          <p:nvPr>
            <p:ph type="body" idx="1"/>
          </p:nvPr>
        </p:nvSpPr>
        <p:spPr>
          <a:xfrm>
            <a:off x="687793" y="5059034"/>
            <a:ext cx="8694539" cy="1653678"/>
          </a:xfrm>
        </p:spPr>
        <p:txBody>
          <a:bodyPr/>
          <a:lstStyle>
            <a:lvl1pPr marL="0" indent="0">
              <a:buNone/>
              <a:defRPr sz="1984">
                <a:solidFill>
                  <a:schemeClr val="tx1">
                    <a:tint val="75000"/>
                  </a:schemeClr>
                </a:solidFill>
              </a:defRPr>
            </a:lvl1pPr>
            <a:lvl2pPr marL="378013" indent="0">
              <a:buNone/>
              <a:defRPr sz="1654">
                <a:solidFill>
                  <a:schemeClr val="tx1">
                    <a:tint val="75000"/>
                  </a:schemeClr>
                </a:solidFill>
              </a:defRPr>
            </a:lvl2pPr>
            <a:lvl3pPr marL="756026" indent="0">
              <a:buNone/>
              <a:defRPr sz="1488">
                <a:solidFill>
                  <a:schemeClr val="tx1">
                    <a:tint val="75000"/>
                  </a:schemeClr>
                </a:solidFill>
              </a:defRPr>
            </a:lvl3pPr>
            <a:lvl4pPr marL="1134039" indent="0">
              <a:buNone/>
              <a:defRPr sz="1323">
                <a:solidFill>
                  <a:schemeClr val="tx1">
                    <a:tint val="75000"/>
                  </a:schemeClr>
                </a:solidFill>
              </a:defRPr>
            </a:lvl4pPr>
            <a:lvl5pPr marL="1512052" indent="0">
              <a:buNone/>
              <a:defRPr sz="1323">
                <a:solidFill>
                  <a:schemeClr val="tx1">
                    <a:tint val="75000"/>
                  </a:schemeClr>
                </a:solidFill>
              </a:defRPr>
            </a:lvl5pPr>
            <a:lvl6pPr marL="1890065" indent="0">
              <a:buNone/>
              <a:defRPr sz="1323">
                <a:solidFill>
                  <a:schemeClr val="tx1">
                    <a:tint val="75000"/>
                  </a:schemeClr>
                </a:solidFill>
              </a:defRPr>
            </a:lvl6pPr>
            <a:lvl7pPr marL="2268078" indent="0">
              <a:buNone/>
              <a:defRPr sz="1323">
                <a:solidFill>
                  <a:schemeClr val="tx1">
                    <a:tint val="75000"/>
                  </a:schemeClr>
                </a:solidFill>
              </a:defRPr>
            </a:lvl7pPr>
            <a:lvl8pPr marL="2646091" indent="0">
              <a:buNone/>
              <a:defRPr sz="1323">
                <a:solidFill>
                  <a:schemeClr val="tx1">
                    <a:tint val="75000"/>
                  </a:schemeClr>
                </a:solidFill>
              </a:defRPr>
            </a:lvl8pPr>
            <a:lvl9pPr marL="3024104" indent="0">
              <a:buNone/>
              <a:defRPr sz="132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820FDA-5105-4B1C-877C-0837374B39C6}"/>
              </a:ext>
            </a:extLst>
          </p:cNvPr>
          <p:cNvSpPr>
            <a:spLocks noGrp="1"/>
          </p:cNvSpPr>
          <p:nvPr>
            <p:ph type="dt" sz="half" idx="10"/>
          </p:nvPr>
        </p:nvSpPr>
        <p:spPr/>
        <p:txBody>
          <a:body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384815B7-D7AA-4EFF-9B67-74DA185EA4BF}"/>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069B8CD1-351F-4B2E-80ED-C2BA22031681}"/>
              </a:ext>
            </a:extLst>
          </p:cNvPr>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2904801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E5E54-D610-41CD-81F1-996ADD135B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6B4F3F-BDAA-41C0-92AC-AC011A4295F0}"/>
              </a:ext>
            </a:extLst>
          </p:cNvPr>
          <p:cNvSpPr>
            <a:spLocks noGrp="1"/>
          </p:cNvSpPr>
          <p:nvPr>
            <p:ph sz="half" idx="1"/>
          </p:nvPr>
        </p:nvSpPr>
        <p:spPr>
          <a:xfrm>
            <a:off x="693043" y="2012414"/>
            <a:ext cx="4284266"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4B0F48-9AC6-46F8-BD3D-2B1A3A85EA3D}"/>
              </a:ext>
            </a:extLst>
          </p:cNvPr>
          <p:cNvSpPr>
            <a:spLocks noGrp="1"/>
          </p:cNvSpPr>
          <p:nvPr>
            <p:ph sz="half" idx="2"/>
          </p:nvPr>
        </p:nvSpPr>
        <p:spPr>
          <a:xfrm>
            <a:off x="5103316" y="2012414"/>
            <a:ext cx="4284266"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534785-0D3C-4B9F-85A9-371D9D3E35C5}"/>
              </a:ext>
            </a:extLst>
          </p:cNvPr>
          <p:cNvSpPr>
            <a:spLocks noGrp="1"/>
          </p:cNvSpPr>
          <p:nvPr>
            <p:ph type="dt" sz="half" idx="10"/>
          </p:nvPr>
        </p:nvSpPr>
        <p:spPr/>
        <p:txBody>
          <a:bodyPr/>
          <a:lstStyle/>
          <a:p>
            <a:r>
              <a:rPr lang="en-US" sz="1400" b="0" strike="noStrike" spc="-1">
                <a:latin typeface="Times New Roman"/>
              </a:rPr>
              <a:t>&lt;date/time&gt;</a:t>
            </a:r>
          </a:p>
        </p:txBody>
      </p:sp>
      <p:sp>
        <p:nvSpPr>
          <p:cNvPr id="6" name="Footer Placeholder 5">
            <a:extLst>
              <a:ext uri="{FF2B5EF4-FFF2-40B4-BE49-F238E27FC236}">
                <a16:creationId xmlns:a16="http://schemas.microsoft.com/office/drawing/2014/main" id="{409C27F5-5A7A-4319-93D7-81B8A10BF8AE}"/>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7" name="Slide Number Placeholder 6">
            <a:extLst>
              <a:ext uri="{FF2B5EF4-FFF2-40B4-BE49-F238E27FC236}">
                <a16:creationId xmlns:a16="http://schemas.microsoft.com/office/drawing/2014/main" id="{47D02800-7C1B-4A68-83BA-382E7D85F6F9}"/>
              </a:ext>
            </a:extLst>
          </p:cNvPr>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935254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AC812-F599-4D22-B5C7-CB7112726A63}"/>
              </a:ext>
            </a:extLst>
          </p:cNvPr>
          <p:cNvSpPr>
            <a:spLocks noGrp="1"/>
          </p:cNvSpPr>
          <p:nvPr>
            <p:ph type="title"/>
          </p:nvPr>
        </p:nvSpPr>
        <p:spPr>
          <a:xfrm>
            <a:off x="694356" y="402483"/>
            <a:ext cx="8694539" cy="1461188"/>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66F19B-9045-4EBD-B2B8-297058460E26}"/>
              </a:ext>
            </a:extLst>
          </p:cNvPr>
          <p:cNvSpPr>
            <a:spLocks noGrp="1"/>
          </p:cNvSpPr>
          <p:nvPr>
            <p:ph type="body" idx="1"/>
          </p:nvPr>
        </p:nvSpPr>
        <p:spPr>
          <a:xfrm>
            <a:off x="694357" y="1853171"/>
            <a:ext cx="4264576" cy="908210"/>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Click to edit Master text styles</a:t>
            </a:r>
          </a:p>
        </p:txBody>
      </p:sp>
      <p:sp>
        <p:nvSpPr>
          <p:cNvPr id="4" name="Content Placeholder 3">
            <a:extLst>
              <a:ext uri="{FF2B5EF4-FFF2-40B4-BE49-F238E27FC236}">
                <a16:creationId xmlns:a16="http://schemas.microsoft.com/office/drawing/2014/main" id="{BD249970-1FFB-40E4-804D-DDC13CAF9774}"/>
              </a:ext>
            </a:extLst>
          </p:cNvPr>
          <p:cNvSpPr>
            <a:spLocks noGrp="1"/>
          </p:cNvSpPr>
          <p:nvPr>
            <p:ph sz="half" idx="2"/>
          </p:nvPr>
        </p:nvSpPr>
        <p:spPr>
          <a:xfrm>
            <a:off x="694357" y="2761381"/>
            <a:ext cx="4264576"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036947-ECA4-42F5-9B02-B4F4A988BF75}"/>
              </a:ext>
            </a:extLst>
          </p:cNvPr>
          <p:cNvSpPr>
            <a:spLocks noGrp="1"/>
          </p:cNvSpPr>
          <p:nvPr>
            <p:ph type="body" sz="quarter" idx="3"/>
          </p:nvPr>
        </p:nvSpPr>
        <p:spPr>
          <a:xfrm>
            <a:off x="5103316" y="1853171"/>
            <a:ext cx="4285579" cy="908210"/>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Click to edit Master text styles</a:t>
            </a:r>
          </a:p>
        </p:txBody>
      </p:sp>
      <p:sp>
        <p:nvSpPr>
          <p:cNvPr id="6" name="Content Placeholder 5">
            <a:extLst>
              <a:ext uri="{FF2B5EF4-FFF2-40B4-BE49-F238E27FC236}">
                <a16:creationId xmlns:a16="http://schemas.microsoft.com/office/drawing/2014/main" id="{26964E8B-806C-4339-89B2-E8940012A5C9}"/>
              </a:ext>
            </a:extLst>
          </p:cNvPr>
          <p:cNvSpPr>
            <a:spLocks noGrp="1"/>
          </p:cNvSpPr>
          <p:nvPr>
            <p:ph sz="quarter" idx="4"/>
          </p:nvPr>
        </p:nvSpPr>
        <p:spPr>
          <a:xfrm>
            <a:off x="5103316" y="2761381"/>
            <a:ext cx="4285579"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B5C097-3474-451B-B735-169CF8C66C41}"/>
              </a:ext>
            </a:extLst>
          </p:cNvPr>
          <p:cNvSpPr>
            <a:spLocks noGrp="1"/>
          </p:cNvSpPr>
          <p:nvPr>
            <p:ph type="dt" sz="half" idx="10"/>
          </p:nvPr>
        </p:nvSpPr>
        <p:spPr/>
        <p:txBody>
          <a:bodyPr/>
          <a:lstStyle/>
          <a:p>
            <a:r>
              <a:rPr lang="en-US" sz="1400" b="0" strike="noStrike" spc="-1">
                <a:latin typeface="Times New Roman"/>
              </a:rPr>
              <a:t>&lt;date/time&gt;</a:t>
            </a:r>
          </a:p>
        </p:txBody>
      </p:sp>
      <p:sp>
        <p:nvSpPr>
          <p:cNvPr id="8" name="Footer Placeholder 7">
            <a:extLst>
              <a:ext uri="{FF2B5EF4-FFF2-40B4-BE49-F238E27FC236}">
                <a16:creationId xmlns:a16="http://schemas.microsoft.com/office/drawing/2014/main" id="{84A25E0D-E323-4E96-A2ED-95F869959E1A}"/>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9" name="Slide Number Placeholder 8">
            <a:extLst>
              <a:ext uri="{FF2B5EF4-FFF2-40B4-BE49-F238E27FC236}">
                <a16:creationId xmlns:a16="http://schemas.microsoft.com/office/drawing/2014/main" id="{F05CA378-4B24-44B0-A016-4A9ABCFB6548}"/>
              </a:ext>
            </a:extLst>
          </p:cNvPr>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4209878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D1EE-C08B-4743-BCDF-FC4A21F9EA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96E3FB-91F0-4021-8684-6E9865E81AB1}"/>
              </a:ext>
            </a:extLst>
          </p:cNvPr>
          <p:cNvSpPr>
            <a:spLocks noGrp="1"/>
          </p:cNvSpPr>
          <p:nvPr>
            <p:ph type="dt" sz="half" idx="10"/>
          </p:nvPr>
        </p:nvSpPr>
        <p:spPr/>
        <p:txBody>
          <a:bodyPr/>
          <a:lstStyle/>
          <a:p>
            <a:fld id="{62781819-77DF-41F0-92D9-06C43D06603D}" type="datetimeFigureOut">
              <a:rPr lang="en-US" smtClean="0"/>
              <a:t>3/10/2021</a:t>
            </a:fld>
            <a:endParaRPr lang="en-US"/>
          </a:p>
        </p:txBody>
      </p:sp>
      <p:sp>
        <p:nvSpPr>
          <p:cNvPr id="4" name="Footer Placeholder 3">
            <a:extLst>
              <a:ext uri="{FF2B5EF4-FFF2-40B4-BE49-F238E27FC236}">
                <a16:creationId xmlns:a16="http://schemas.microsoft.com/office/drawing/2014/main" id="{4BDD1B3D-71EF-4B59-BD82-39000B6EA2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8FF4A1-A761-4370-8543-1BD22B97A743}"/>
              </a:ext>
            </a:extLst>
          </p:cNvPr>
          <p:cNvSpPr>
            <a:spLocks noGrp="1"/>
          </p:cNvSpPr>
          <p:nvPr>
            <p:ph type="sldNum" sz="quarter" idx="12"/>
          </p:nvPr>
        </p:nvSpPr>
        <p:spPr/>
        <p:txBody>
          <a:bodyPr/>
          <a:lstStyle/>
          <a:p>
            <a:fld id="{16717C73-4B34-44E6-B63F-F4B1367E721D}" type="slidenum">
              <a:rPr lang="en-US" smtClean="0"/>
              <a:t>‹#›</a:t>
            </a:fld>
            <a:endParaRPr lang="en-US"/>
          </a:p>
        </p:txBody>
      </p:sp>
    </p:spTree>
    <p:extLst>
      <p:ext uri="{BB962C8B-B14F-4D97-AF65-F5344CB8AC3E}">
        <p14:creationId xmlns:p14="http://schemas.microsoft.com/office/powerpoint/2010/main" val="2435471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090C15-030D-4953-9E87-288BDA9673F6}"/>
              </a:ext>
            </a:extLst>
          </p:cNvPr>
          <p:cNvSpPr>
            <a:spLocks noGrp="1"/>
          </p:cNvSpPr>
          <p:nvPr>
            <p:ph type="dt" sz="half" idx="10"/>
          </p:nvPr>
        </p:nvSpPr>
        <p:spPr/>
        <p:txBody>
          <a:bodyPr/>
          <a:lstStyle/>
          <a:p>
            <a:r>
              <a:rPr lang="en-US" sz="1400" b="0" strike="noStrike" spc="-1">
                <a:latin typeface="Times New Roman"/>
              </a:rPr>
              <a:t>&lt;date/time&gt;</a:t>
            </a:r>
          </a:p>
        </p:txBody>
      </p:sp>
      <p:sp>
        <p:nvSpPr>
          <p:cNvPr id="3" name="Footer Placeholder 2">
            <a:extLst>
              <a:ext uri="{FF2B5EF4-FFF2-40B4-BE49-F238E27FC236}">
                <a16:creationId xmlns:a16="http://schemas.microsoft.com/office/drawing/2014/main" id="{78FD2B80-BF4C-4923-9207-4211F7F6435F}"/>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4" name="Slide Number Placeholder 3">
            <a:extLst>
              <a:ext uri="{FF2B5EF4-FFF2-40B4-BE49-F238E27FC236}">
                <a16:creationId xmlns:a16="http://schemas.microsoft.com/office/drawing/2014/main" id="{0FFD623B-D5DD-4326-AB60-DEB6A9091DEB}"/>
              </a:ext>
            </a:extLst>
          </p:cNvPr>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280214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E4BB3-3BE5-4490-B074-263ADD673F0F}"/>
              </a:ext>
            </a:extLst>
          </p:cNvPr>
          <p:cNvSpPr>
            <a:spLocks noGrp="1"/>
          </p:cNvSpPr>
          <p:nvPr>
            <p:ph type="title"/>
          </p:nvPr>
        </p:nvSpPr>
        <p:spPr>
          <a:xfrm>
            <a:off x="694356" y="503978"/>
            <a:ext cx="3251264" cy="1763924"/>
          </a:xfrm>
        </p:spPr>
        <p:txBody>
          <a:bodyPr anchor="b"/>
          <a:lstStyle>
            <a:lvl1pPr>
              <a:defRPr sz="2646"/>
            </a:lvl1pPr>
          </a:lstStyle>
          <a:p>
            <a:r>
              <a:rPr lang="en-US"/>
              <a:t>Click to edit Master title style</a:t>
            </a:r>
          </a:p>
        </p:txBody>
      </p:sp>
      <p:sp>
        <p:nvSpPr>
          <p:cNvPr id="3" name="Content Placeholder 2">
            <a:extLst>
              <a:ext uri="{FF2B5EF4-FFF2-40B4-BE49-F238E27FC236}">
                <a16:creationId xmlns:a16="http://schemas.microsoft.com/office/drawing/2014/main" id="{0569C2C5-E73A-4C1A-88EF-E5A173B8CBB9}"/>
              </a:ext>
            </a:extLst>
          </p:cNvPr>
          <p:cNvSpPr>
            <a:spLocks noGrp="1"/>
          </p:cNvSpPr>
          <p:nvPr>
            <p:ph idx="1"/>
          </p:nvPr>
        </p:nvSpPr>
        <p:spPr>
          <a:xfrm>
            <a:off x="4285579" y="1088454"/>
            <a:ext cx="5103316" cy="5372269"/>
          </a:xfrm>
        </p:spPr>
        <p:txBody>
          <a:bodyPr/>
          <a:lstStyle>
            <a:lvl1pPr>
              <a:defRPr sz="2646"/>
            </a:lvl1pPr>
            <a:lvl2pPr>
              <a:defRPr sz="2315"/>
            </a:lvl2pPr>
            <a:lvl3pPr>
              <a:defRPr sz="1984"/>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9B14A1-6F23-4BBE-BDD8-9C7B1E18A01D}"/>
              </a:ext>
            </a:extLst>
          </p:cNvPr>
          <p:cNvSpPr>
            <a:spLocks noGrp="1"/>
          </p:cNvSpPr>
          <p:nvPr>
            <p:ph type="body" sz="half" idx="2"/>
          </p:nvPr>
        </p:nvSpPr>
        <p:spPr>
          <a:xfrm>
            <a:off x="694356" y="2267902"/>
            <a:ext cx="3251264" cy="4201570"/>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n-US"/>
              <a:t>Click to edit Master text styles</a:t>
            </a:r>
          </a:p>
        </p:txBody>
      </p:sp>
      <p:sp>
        <p:nvSpPr>
          <p:cNvPr id="5" name="Date Placeholder 4">
            <a:extLst>
              <a:ext uri="{FF2B5EF4-FFF2-40B4-BE49-F238E27FC236}">
                <a16:creationId xmlns:a16="http://schemas.microsoft.com/office/drawing/2014/main" id="{87165A0D-0138-42C3-94DC-0E1FB43D816C}"/>
              </a:ext>
            </a:extLst>
          </p:cNvPr>
          <p:cNvSpPr>
            <a:spLocks noGrp="1"/>
          </p:cNvSpPr>
          <p:nvPr>
            <p:ph type="dt" sz="half" idx="10"/>
          </p:nvPr>
        </p:nvSpPr>
        <p:spPr/>
        <p:txBody>
          <a:bodyPr/>
          <a:lstStyle/>
          <a:p>
            <a:r>
              <a:rPr lang="en-US" sz="1400" b="0" strike="noStrike" spc="-1">
                <a:latin typeface="Times New Roman"/>
              </a:rPr>
              <a:t>&lt;date/time&gt;</a:t>
            </a:r>
          </a:p>
        </p:txBody>
      </p:sp>
      <p:sp>
        <p:nvSpPr>
          <p:cNvPr id="6" name="Footer Placeholder 5">
            <a:extLst>
              <a:ext uri="{FF2B5EF4-FFF2-40B4-BE49-F238E27FC236}">
                <a16:creationId xmlns:a16="http://schemas.microsoft.com/office/drawing/2014/main" id="{EA659F8A-E7EA-4875-B8E1-DEE8EAAF11D0}"/>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7" name="Slide Number Placeholder 6">
            <a:extLst>
              <a:ext uri="{FF2B5EF4-FFF2-40B4-BE49-F238E27FC236}">
                <a16:creationId xmlns:a16="http://schemas.microsoft.com/office/drawing/2014/main" id="{949835A5-0DBA-4161-BC6D-4F3B31416ED2}"/>
              </a:ext>
            </a:extLst>
          </p:cNvPr>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391384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211BC-68EE-4E68-89B5-87786772163B}"/>
              </a:ext>
            </a:extLst>
          </p:cNvPr>
          <p:cNvSpPr>
            <a:spLocks noGrp="1"/>
          </p:cNvSpPr>
          <p:nvPr>
            <p:ph type="title"/>
          </p:nvPr>
        </p:nvSpPr>
        <p:spPr>
          <a:xfrm>
            <a:off x="694356" y="503978"/>
            <a:ext cx="3251264" cy="1763924"/>
          </a:xfrm>
        </p:spPr>
        <p:txBody>
          <a:bodyPr anchor="b"/>
          <a:lstStyle>
            <a:lvl1pPr>
              <a:defRPr sz="2646"/>
            </a:lvl1pPr>
          </a:lstStyle>
          <a:p>
            <a:r>
              <a:rPr lang="en-US"/>
              <a:t>Click to edit Master title style</a:t>
            </a:r>
          </a:p>
        </p:txBody>
      </p:sp>
      <p:sp>
        <p:nvSpPr>
          <p:cNvPr id="3" name="Picture Placeholder 2">
            <a:extLst>
              <a:ext uri="{FF2B5EF4-FFF2-40B4-BE49-F238E27FC236}">
                <a16:creationId xmlns:a16="http://schemas.microsoft.com/office/drawing/2014/main" id="{4F01BBA8-BD3C-4F87-A2D9-CD954E3D3F44}"/>
              </a:ext>
            </a:extLst>
          </p:cNvPr>
          <p:cNvSpPr>
            <a:spLocks noGrp="1"/>
          </p:cNvSpPr>
          <p:nvPr>
            <p:ph type="pic" idx="1"/>
          </p:nvPr>
        </p:nvSpPr>
        <p:spPr>
          <a:xfrm>
            <a:off x="4285579" y="1088454"/>
            <a:ext cx="5103316" cy="5372269"/>
          </a:xfrm>
        </p:spPr>
        <p:txBody>
          <a:bodyPr/>
          <a:lstStyle>
            <a:lvl1pPr marL="0" indent="0">
              <a:buNone/>
              <a:defRPr sz="2646"/>
            </a:lvl1pPr>
            <a:lvl2pPr marL="378013" indent="0">
              <a:buNone/>
              <a:defRPr sz="2315"/>
            </a:lvl2pPr>
            <a:lvl3pPr marL="756026" indent="0">
              <a:buNone/>
              <a:defRPr sz="1984"/>
            </a:lvl3pPr>
            <a:lvl4pPr marL="1134039" indent="0">
              <a:buNone/>
              <a:defRPr sz="1654"/>
            </a:lvl4pPr>
            <a:lvl5pPr marL="1512052" indent="0">
              <a:buNone/>
              <a:defRPr sz="1654"/>
            </a:lvl5pPr>
            <a:lvl6pPr marL="1890065" indent="0">
              <a:buNone/>
              <a:defRPr sz="1654"/>
            </a:lvl6pPr>
            <a:lvl7pPr marL="2268078" indent="0">
              <a:buNone/>
              <a:defRPr sz="1654"/>
            </a:lvl7pPr>
            <a:lvl8pPr marL="2646091" indent="0">
              <a:buNone/>
              <a:defRPr sz="1654"/>
            </a:lvl8pPr>
            <a:lvl9pPr marL="3024104" indent="0">
              <a:buNone/>
              <a:defRPr sz="1654"/>
            </a:lvl9pPr>
          </a:lstStyle>
          <a:p>
            <a:endParaRPr lang="en-US"/>
          </a:p>
        </p:txBody>
      </p:sp>
      <p:sp>
        <p:nvSpPr>
          <p:cNvPr id="4" name="Text Placeholder 3">
            <a:extLst>
              <a:ext uri="{FF2B5EF4-FFF2-40B4-BE49-F238E27FC236}">
                <a16:creationId xmlns:a16="http://schemas.microsoft.com/office/drawing/2014/main" id="{3CA019E0-F90E-4E84-B1A8-69E5423C71C5}"/>
              </a:ext>
            </a:extLst>
          </p:cNvPr>
          <p:cNvSpPr>
            <a:spLocks noGrp="1"/>
          </p:cNvSpPr>
          <p:nvPr>
            <p:ph type="body" sz="half" idx="2"/>
          </p:nvPr>
        </p:nvSpPr>
        <p:spPr>
          <a:xfrm>
            <a:off x="694356" y="2267902"/>
            <a:ext cx="3251264" cy="4201570"/>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n-US"/>
              <a:t>Click to edit Master text styles</a:t>
            </a:r>
          </a:p>
        </p:txBody>
      </p:sp>
      <p:sp>
        <p:nvSpPr>
          <p:cNvPr id="5" name="Date Placeholder 4">
            <a:extLst>
              <a:ext uri="{FF2B5EF4-FFF2-40B4-BE49-F238E27FC236}">
                <a16:creationId xmlns:a16="http://schemas.microsoft.com/office/drawing/2014/main" id="{D05F34E8-21C5-47D5-B931-37F43F5D9989}"/>
              </a:ext>
            </a:extLst>
          </p:cNvPr>
          <p:cNvSpPr>
            <a:spLocks noGrp="1"/>
          </p:cNvSpPr>
          <p:nvPr>
            <p:ph type="dt" sz="half" idx="10"/>
          </p:nvPr>
        </p:nvSpPr>
        <p:spPr/>
        <p:txBody>
          <a:bodyPr/>
          <a:lstStyle/>
          <a:p>
            <a:r>
              <a:rPr lang="en-US" sz="1400" b="0" strike="noStrike" spc="-1">
                <a:latin typeface="Times New Roman"/>
              </a:rPr>
              <a:t>&lt;date/time&gt;</a:t>
            </a:r>
          </a:p>
        </p:txBody>
      </p:sp>
      <p:sp>
        <p:nvSpPr>
          <p:cNvPr id="6" name="Footer Placeholder 5">
            <a:extLst>
              <a:ext uri="{FF2B5EF4-FFF2-40B4-BE49-F238E27FC236}">
                <a16:creationId xmlns:a16="http://schemas.microsoft.com/office/drawing/2014/main" id="{280A6207-BB3F-40F1-8F51-B8D6918BFD36}"/>
              </a:ext>
            </a:extLst>
          </p:cNvPr>
          <p:cNvSpPr>
            <a:spLocks noGrp="1"/>
          </p:cNvSpPr>
          <p:nvPr>
            <p:ph type="ftr" sz="quarter" idx="11"/>
          </p:nvPr>
        </p:nvSpPr>
        <p:spPr/>
        <p:txBody>
          <a:bodyPr/>
          <a:lstStyle/>
          <a:p>
            <a:pPr algn="ctr"/>
            <a:r>
              <a:rPr lang="en-US" sz="1400" b="0" strike="noStrike" spc="-1">
                <a:latin typeface="Times New Roman"/>
              </a:rPr>
              <a:t>&lt;footer&gt;</a:t>
            </a:r>
          </a:p>
        </p:txBody>
      </p:sp>
      <p:sp>
        <p:nvSpPr>
          <p:cNvPr id="7" name="Slide Number Placeholder 6">
            <a:extLst>
              <a:ext uri="{FF2B5EF4-FFF2-40B4-BE49-F238E27FC236}">
                <a16:creationId xmlns:a16="http://schemas.microsoft.com/office/drawing/2014/main" id="{5869912C-47F3-4848-9995-374C663C504D}"/>
              </a:ext>
            </a:extLst>
          </p:cNvPr>
          <p:cNvSpPr>
            <a:spLocks noGrp="1"/>
          </p:cNvSpPr>
          <p:nvPr>
            <p:ph type="sldNum" sz="quarter" idx="12"/>
          </p:nvPr>
        </p:nvSpPr>
        <p:spPr/>
        <p:txBody>
          <a:body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860304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59D73A-5D62-4AA7-8C49-4F1E212721A3}"/>
              </a:ext>
            </a:extLst>
          </p:cNvPr>
          <p:cNvSpPr>
            <a:spLocks noGrp="1"/>
          </p:cNvSpPr>
          <p:nvPr>
            <p:ph type="title"/>
          </p:nvPr>
        </p:nvSpPr>
        <p:spPr>
          <a:xfrm>
            <a:off x="693043" y="402483"/>
            <a:ext cx="8694539" cy="146118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E61E9C-7C94-44A1-992B-A5061FDB36D4}"/>
              </a:ext>
            </a:extLst>
          </p:cNvPr>
          <p:cNvSpPr>
            <a:spLocks noGrp="1"/>
          </p:cNvSpPr>
          <p:nvPr>
            <p:ph type="body" idx="1"/>
          </p:nvPr>
        </p:nvSpPr>
        <p:spPr>
          <a:xfrm>
            <a:off x="693043" y="2012414"/>
            <a:ext cx="869453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50C7E1-B3C5-4CC4-A9D7-80E225A3D006}"/>
              </a:ext>
            </a:extLst>
          </p:cNvPr>
          <p:cNvSpPr>
            <a:spLocks noGrp="1"/>
          </p:cNvSpPr>
          <p:nvPr>
            <p:ph type="dt" sz="half" idx="2"/>
          </p:nvPr>
        </p:nvSpPr>
        <p:spPr>
          <a:xfrm>
            <a:off x="693043" y="7006699"/>
            <a:ext cx="2268141" cy="402483"/>
          </a:xfrm>
          <a:prstGeom prst="rect">
            <a:avLst/>
          </a:prstGeom>
        </p:spPr>
        <p:txBody>
          <a:bodyPr vert="horz" lIns="91440" tIns="45720" rIns="91440" bIns="45720" rtlCol="0" anchor="ctr"/>
          <a:lstStyle>
            <a:lvl1pPr algn="l">
              <a:defRPr sz="992">
                <a:solidFill>
                  <a:schemeClr val="tx1">
                    <a:tint val="75000"/>
                  </a:schemeClr>
                </a:solidFill>
              </a:defRPr>
            </a:lvl1pPr>
          </a:lstStyle>
          <a:p>
            <a:r>
              <a:rPr lang="en-US" sz="1400" b="0" strike="noStrike" spc="-1">
                <a:latin typeface="Times New Roman"/>
              </a:rPr>
              <a:t>&lt;date/time&gt;</a:t>
            </a:r>
          </a:p>
        </p:txBody>
      </p:sp>
      <p:sp>
        <p:nvSpPr>
          <p:cNvPr id="5" name="Footer Placeholder 4">
            <a:extLst>
              <a:ext uri="{FF2B5EF4-FFF2-40B4-BE49-F238E27FC236}">
                <a16:creationId xmlns:a16="http://schemas.microsoft.com/office/drawing/2014/main" id="{9761C624-2A51-415D-882A-32B6D152E6CF}"/>
              </a:ext>
            </a:extLst>
          </p:cNvPr>
          <p:cNvSpPr>
            <a:spLocks noGrp="1"/>
          </p:cNvSpPr>
          <p:nvPr>
            <p:ph type="ftr" sz="quarter" idx="3"/>
          </p:nvPr>
        </p:nvSpPr>
        <p:spPr>
          <a:xfrm>
            <a:off x="3339207" y="7006699"/>
            <a:ext cx="3402211" cy="402483"/>
          </a:xfrm>
          <a:prstGeom prst="rect">
            <a:avLst/>
          </a:prstGeom>
        </p:spPr>
        <p:txBody>
          <a:bodyPr vert="horz" lIns="91440" tIns="45720" rIns="91440" bIns="45720" rtlCol="0" anchor="ctr"/>
          <a:lstStyle>
            <a:lvl1pPr algn="ctr">
              <a:defRPr sz="992">
                <a:solidFill>
                  <a:schemeClr val="tx1">
                    <a:tint val="75000"/>
                  </a:schemeClr>
                </a:solidFill>
              </a:defRPr>
            </a:lvl1pPr>
          </a:lstStyle>
          <a:p>
            <a:pPr algn="ctr"/>
            <a:r>
              <a:rPr lang="en-US" sz="1400" b="0" strike="noStrike" spc="-1">
                <a:latin typeface="Times New Roman"/>
              </a:rPr>
              <a:t>&lt;footer&gt;</a:t>
            </a:r>
          </a:p>
        </p:txBody>
      </p:sp>
      <p:sp>
        <p:nvSpPr>
          <p:cNvPr id="6" name="Slide Number Placeholder 5">
            <a:extLst>
              <a:ext uri="{FF2B5EF4-FFF2-40B4-BE49-F238E27FC236}">
                <a16:creationId xmlns:a16="http://schemas.microsoft.com/office/drawing/2014/main" id="{61BB6B47-B3C0-4093-9EB1-26912304FF08}"/>
              </a:ext>
            </a:extLst>
          </p:cNvPr>
          <p:cNvSpPr>
            <a:spLocks noGrp="1"/>
          </p:cNvSpPr>
          <p:nvPr>
            <p:ph type="sldNum" sz="quarter" idx="4"/>
          </p:nvPr>
        </p:nvSpPr>
        <p:spPr>
          <a:xfrm>
            <a:off x="7119441" y="7006699"/>
            <a:ext cx="2268141" cy="402483"/>
          </a:xfrm>
          <a:prstGeom prst="rect">
            <a:avLst/>
          </a:prstGeom>
        </p:spPr>
        <p:txBody>
          <a:bodyPr vert="horz" lIns="91440" tIns="45720" rIns="91440" bIns="45720" rtlCol="0" anchor="ctr"/>
          <a:lstStyle>
            <a:lvl1pPr algn="r">
              <a:defRPr sz="992">
                <a:solidFill>
                  <a:schemeClr val="tx1">
                    <a:tint val="75000"/>
                  </a:schemeClr>
                </a:solidFill>
              </a:defRPr>
            </a:lvl1p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218168914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Lst>
  <p:txStyles>
    <p:titleStyle>
      <a:lvl1pPr algn="l" defTabSz="756026" rtl="0" eaLnBrk="1" latinLnBrk="0" hangingPunct="1">
        <a:lnSpc>
          <a:spcPct val="90000"/>
        </a:lnSpc>
        <a:spcBef>
          <a:spcPct val="0"/>
        </a:spcBef>
        <a:buNone/>
        <a:defRPr sz="3638" kern="1200">
          <a:solidFill>
            <a:schemeClr val="tx1"/>
          </a:solidFill>
          <a:latin typeface="+mj-lt"/>
          <a:ea typeface="+mj-ea"/>
          <a:cs typeface="+mj-cs"/>
        </a:defRPr>
      </a:lvl1pPr>
    </p:titleStyle>
    <p:bodyStyle>
      <a:lvl1pPr marL="189006" indent="-189006" algn="l" defTabSz="756026"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sz="1654"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6026" rtl="0" eaLnBrk="1" latinLnBrk="0" hangingPunct="1">
        <a:defRPr sz="1488" kern="1200">
          <a:solidFill>
            <a:schemeClr val="tx1"/>
          </a:solidFill>
          <a:latin typeface="+mn-lt"/>
          <a:ea typeface="+mn-ea"/>
          <a:cs typeface="+mn-cs"/>
        </a:defRPr>
      </a:lvl1pPr>
      <a:lvl2pPr marL="378013" algn="l" defTabSz="756026" rtl="0" eaLnBrk="1" latinLnBrk="0" hangingPunct="1">
        <a:defRPr sz="1488" kern="1200">
          <a:solidFill>
            <a:schemeClr val="tx1"/>
          </a:solidFill>
          <a:latin typeface="+mn-lt"/>
          <a:ea typeface="+mn-ea"/>
          <a:cs typeface="+mn-cs"/>
        </a:defRPr>
      </a:lvl2pPr>
      <a:lvl3pPr marL="756026" algn="l" defTabSz="756026" rtl="0" eaLnBrk="1" latinLnBrk="0" hangingPunct="1">
        <a:defRPr sz="1488" kern="1200">
          <a:solidFill>
            <a:schemeClr val="tx1"/>
          </a:solidFill>
          <a:latin typeface="+mn-lt"/>
          <a:ea typeface="+mn-ea"/>
          <a:cs typeface="+mn-cs"/>
        </a:defRPr>
      </a:lvl3pPr>
      <a:lvl4pPr marL="1134039" algn="l" defTabSz="756026" rtl="0" eaLnBrk="1" latinLnBrk="0" hangingPunct="1">
        <a:defRPr sz="1488" kern="1200">
          <a:solidFill>
            <a:schemeClr val="tx1"/>
          </a:solidFill>
          <a:latin typeface="+mn-lt"/>
          <a:ea typeface="+mn-ea"/>
          <a:cs typeface="+mn-cs"/>
        </a:defRPr>
      </a:lvl4pPr>
      <a:lvl5pPr marL="1512052" algn="l" defTabSz="756026" rtl="0" eaLnBrk="1" latinLnBrk="0" hangingPunct="1">
        <a:defRPr sz="1488" kern="1200">
          <a:solidFill>
            <a:schemeClr val="tx1"/>
          </a:solidFill>
          <a:latin typeface="+mn-lt"/>
          <a:ea typeface="+mn-ea"/>
          <a:cs typeface="+mn-cs"/>
        </a:defRPr>
      </a:lvl5pPr>
      <a:lvl6pPr marL="1890065" algn="l" defTabSz="756026" rtl="0" eaLnBrk="1" latinLnBrk="0" hangingPunct="1">
        <a:defRPr sz="1488" kern="1200">
          <a:solidFill>
            <a:schemeClr val="tx1"/>
          </a:solidFill>
          <a:latin typeface="+mn-lt"/>
          <a:ea typeface="+mn-ea"/>
          <a:cs typeface="+mn-cs"/>
        </a:defRPr>
      </a:lvl6pPr>
      <a:lvl7pPr marL="2268078" algn="l" defTabSz="756026" rtl="0" eaLnBrk="1" latinLnBrk="0" hangingPunct="1">
        <a:defRPr sz="1488" kern="1200">
          <a:solidFill>
            <a:schemeClr val="tx1"/>
          </a:solidFill>
          <a:latin typeface="+mn-lt"/>
          <a:ea typeface="+mn-ea"/>
          <a:cs typeface="+mn-cs"/>
        </a:defRPr>
      </a:lvl7pPr>
      <a:lvl8pPr marL="2646091" algn="l" defTabSz="756026" rtl="0" eaLnBrk="1" latinLnBrk="0" hangingPunct="1">
        <a:defRPr sz="1488" kern="1200">
          <a:solidFill>
            <a:schemeClr val="tx1"/>
          </a:solidFill>
          <a:latin typeface="+mn-lt"/>
          <a:ea typeface="+mn-ea"/>
          <a:cs typeface="+mn-cs"/>
        </a:defRPr>
      </a:lvl8pPr>
      <a:lvl9pPr marL="3024104" algn="l" defTabSz="756026"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402484"/>
            <a:ext cx="869453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3043" y="2012414"/>
            <a:ext cx="869453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3043" y="7006700"/>
            <a:ext cx="2268141" cy="402483"/>
          </a:xfrm>
          <a:prstGeom prst="rect">
            <a:avLst/>
          </a:prstGeom>
        </p:spPr>
        <p:txBody>
          <a:bodyPr vert="horz" lIns="91440" tIns="45720" rIns="91440" bIns="45720" rtlCol="0" anchor="ctr"/>
          <a:lstStyle>
            <a:lvl1pPr algn="l">
              <a:defRPr sz="1323">
                <a:solidFill>
                  <a:schemeClr val="tx1">
                    <a:tint val="75000"/>
                  </a:schemeClr>
                </a:solidFill>
              </a:defRPr>
            </a:lvl1pPr>
          </a:lstStyle>
          <a:p>
            <a:r>
              <a:rPr lang="en-US" sz="1400" b="0" strike="noStrike" spc="-1">
                <a:latin typeface="Times New Roman"/>
              </a:rPr>
              <a:t>&lt;date/time&gt;</a:t>
            </a:r>
          </a:p>
        </p:txBody>
      </p:sp>
      <p:sp>
        <p:nvSpPr>
          <p:cNvPr id="5" name="Footer Placeholder 4"/>
          <p:cNvSpPr>
            <a:spLocks noGrp="1"/>
          </p:cNvSpPr>
          <p:nvPr>
            <p:ph type="ftr" sz="quarter" idx="3"/>
          </p:nvPr>
        </p:nvSpPr>
        <p:spPr>
          <a:xfrm>
            <a:off x="3339207" y="7006700"/>
            <a:ext cx="3402211"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pPr algn="ctr"/>
            <a:r>
              <a:rPr lang="en-US" sz="1400" b="0" strike="noStrike" spc="-1">
                <a:latin typeface="Times New Roman"/>
              </a:rPr>
              <a:t>&lt;footer&gt;</a:t>
            </a:r>
          </a:p>
        </p:txBody>
      </p:sp>
      <p:sp>
        <p:nvSpPr>
          <p:cNvPr id="6" name="Slide Number Placeholder 5"/>
          <p:cNvSpPr>
            <a:spLocks noGrp="1"/>
          </p:cNvSpPr>
          <p:nvPr>
            <p:ph type="sldNum" sz="quarter" idx="4"/>
          </p:nvPr>
        </p:nvSpPr>
        <p:spPr>
          <a:xfrm>
            <a:off x="7119441" y="7006700"/>
            <a:ext cx="2268141" cy="402483"/>
          </a:xfrm>
          <a:prstGeom prst="rect">
            <a:avLst/>
          </a:prstGeom>
        </p:spPr>
        <p:txBody>
          <a:bodyPr vert="horz" lIns="91440" tIns="45720" rIns="91440" bIns="45720" rtlCol="0" anchor="ctr"/>
          <a:lstStyle>
            <a:lvl1pPr algn="r">
              <a:defRPr sz="1323">
                <a:solidFill>
                  <a:schemeClr val="tx1">
                    <a:tint val="75000"/>
                  </a:schemeClr>
                </a:solidFill>
              </a:defRPr>
            </a:lvl1pPr>
          </a:lstStyle>
          <a:p>
            <a:pPr algn="r"/>
            <a:fld id="{28FB934E-9ED6-474D-BFB0-6739B8F376DF}" type="slidenum">
              <a:rPr lang="en-US" sz="1400" b="0" strike="noStrike" spc="-1" smtClean="0">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10859843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ptaft@vobny.com"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villageofbronxville.com/building" TargetMode="External"/><Relationship Id="rId2" Type="http://schemas.openxmlformats.org/officeDocument/2006/relationships/hyperlink" Target="mailto:ptaft@vobny.com" TargetMode="External"/><Relationship Id="rId1" Type="http://schemas.openxmlformats.org/officeDocument/2006/relationships/slideLayout" Target="../slideLayouts/slideLayout6.xml"/><Relationship Id="rId5" Type="http://schemas.openxmlformats.org/officeDocument/2006/relationships/image" Target="../media/image1.jpg"/><Relationship Id="rId4" Type="http://schemas.openxmlformats.org/officeDocument/2006/relationships/hyperlink" Target="https://ecode360.com/BR1468?needHash=tru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68" name="TextShape 1"/>
          <p:cNvSpPr txBox="1"/>
          <p:nvPr/>
        </p:nvSpPr>
        <p:spPr>
          <a:xfrm>
            <a:off x="504492" y="2216121"/>
            <a:ext cx="9071640" cy="1947960"/>
          </a:xfrm>
          <a:prstGeom prst="rect">
            <a:avLst/>
          </a:prstGeom>
          <a:noFill/>
          <a:ln w="0">
            <a:noFill/>
          </a:ln>
        </p:spPr>
        <p:txBody>
          <a:bodyPr lIns="0" tIns="0" rIns="0" bIns="0" anchor="ctr">
            <a:normAutofit lnSpcReduction="10000"/>
          </a:bodyPr>
          <a:lstStyle/>
          <a:p>
            <a:pPr algn="ctr"/>
            <a:r>
              <a:rPr lang="en-US" sz="4400" b="0" strike="noStrike" spc="-1" dirty="0">
                <a:solidFill>
                  <a:srgbClr val="000000"/>
                </a:solidFill>
                <a:latin typeface="Times New Roman"/>
              </a:rPr>
              <a:t>LL#1 </a:t>
            </a:r>
            <a:br>
              <a:rPr dirty="0"/>
            </a:br>
            <a:r>
              <a:rPr lang="en-US" sz="4400" b="0" strike="noStrike" spc="-1" dirty="0">
                <a:solidFill>
                  <a:srgbClr val="000000"/>
                </a:solidFill>
                <a:latin typeface="Times New Roman"/>
              </a:rPr>
              <a:t>Village of Bronxville Building Department</a:t>
            </a:r>
          </a:p>
        </p:txBody>
      </p:sp>
      <p:sp>
        <p:nvSpPr>
          <p:cNvPr id="169" name="TextShape 2"/>
          <p:cNvSpPr txBox="1"/>
          <p:nvPr/>
        </p:nvSpPr>
        <p:spPr>
          <a:xfrm>
            <a:off x="504000" y="4752000"/>
            <a:ext cx="8870040" cy="2016000"/>
          </a:xfrm>
          <a:prstGeom prst="rect">
            <a:avLst/>
          </a:prstGeom>
          <a:noFill/>
          <a:ln w="0">
            <a:noFill/>
          </a:ln>
        </p:spPr>
        <p:txBody>
          <a:bodyPr lIns="0" tIns="0" rIns="0" bIns="0">
            <a:normAutofit fontScale="92500" lnSpcReduction="20000"/>
          </a:bodyPr>
          <a:lstStyle/>
          <a:p>
            <a:pPr marL="432000" indent="-324000" algn="ctr">
              <a:spcAft>
                <a:spcPts val="1414"/>
              </a:spcAft>
            </a:pPr>
            <a:r>
              <a:rPr lang="en-US" sz="3200" b="0" strike="noStrike" spc="-1" dirty="0">
                <a:solidFill>
                  <a:srgbClr val="000000"/>
                </a:solidFill>
                <a:latin typeface="Times New Roman"/>
              </a:rPr>
              <a:t>Paul Taft. Building Inspector</a:t>
            </a:r>
          </a:p>
          <a:p>
            <a:pPr marL="432000" indent="-324000" algn="ctr">
              <a:spcAft>
                <a:spcPts val="1414"/>
              </a:spcAft>
            </a:pPr>
            <a:r>
              <a:rPr lang="en-US" sz="3200" b="0" strike="noStrike" spc="-1" dirty="0">
                <a:solidFill>
                  <a:srgbClr val="000000"/>
                </a:solidFill>
                <a:latin typeface="Times New Roman"/>
                <a:hlinkClick r:id="rId2"/>
              </a:rPr>
              <a:t>ptaft@vobny.com</a:t>
            </a:r>
            <a:endParaRPr lang="en-US" sz="3200" b="0" strike="noStrike" spc="-1" dirty="0">
              <a:solidFill>
                <a:srgbClr val="000000"/>
              </a:solidFill>
              <a:latin typeface="Times New Roman"/>
            </a:endParaRPr>
          </a:p>
          <a:p>
            <a:pPr marL="432000" indent="-324000" algn="ctr">
              <a:spcAft>
                <a:spcPts val="1414"/>
              </a:spcAft>
            </a:pPr>
            <a:r>
              <a:rPr lang="en-US" sz="3200" b="0" strike="noStrike" spc="-1" dirty="0">
                <a:solidFill>
                  <a:srgbClr val="000000"/>
                </a:solidFill>
                <a:latin typeface="Times New Roman"/>
              </a:rPr>
              <a:t>https://www.villageofbronxville.com/building</a:t>
            </a:r>
          </a:p>
          <a:p>
            <a:pPr marL="432000" indent="-324000" algn="ctr">
              <a:spcAft>
                <a:spcPts val="1414"/>
              </a:spcAft>
            </a:pPr>
            <a:r>
              <a:rPr lang="en-US" sz="3200" b="0" strike="noStrike" spc="-1" dirty="0">
                <a:solidFill>
                  <a:srgbClr val="000000"/>
                </a:solidFill>
                <a:latin typeface="Times New Roman"/>
              </a:rPr>
              <a:t> </a:t>
            </a:r>
          </a:p>
        </p:txBody>
      </p:sp>
      <p:pic>
        <p:nvPicPr>
          <p:cNvPr id="4" name="Picture 3">
            <a:extLst>
              <a:ext uri="{FF2B5EF4-FFF2-40B4-BE49-F238E27FC236}">
                <a16:creationId xmlns:a16="http://schemas.microsoft.com/office/drawing/2014/main" id="{187B85A9-03FF-4A5C-94F8-C2E367E6245B}"/>
              </a:ext>
            </a:extLst>
          </p:cNvPr>
          <p:cNvPicPr>
            <a:picLocks noChangeAspect="1"/>
          </p:cNvPicPr>
          <p:nvPr/>
        </p:nvPicPr>
        <p:blipFill>
          <a:blip r:embed="rId3">
            <a:alphaModFix amt="73000"/>
            <a:extLst>
              <a:ext uri="{28A0092B-C50C-407E-A947-70E740481C1C}">
                <a14:useLocalDpi xmlns:a14="http://schemas.microsoft.com/office/drawing/2010/main" val="0"/>
              </a:ext>
            </a:extLst>
          </a:blip>
          <a:stretch>
            <a:fillRect/>
          </a:stretch>
        </p:blipFill>
        <p:spPr>
          <a:xfrm>
            <a:off x="4382692" y="443647"/>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88" name="TextShape 1"/>
          <p:cNvSpPr txBox="1"/>
          <p:nvPr/>
        </p:nvSpPr>
        <p:spPr>
          <a:xfrm>
            <a:off x="504492" y="2282952"/>
            <a:ext cx="9071640" cy="1262160"/>
          </a:xfrm>
          <a:prstGeom prst="rect">
            <a:avLst/>
          </a:prstGeom>
          <a:noFill/>
          <a:ln w="0">
            <a:noFill/>
          </a:ln>
        </p:spPr>
        <p:txBody>
          <a:bodyPr lIns="0" tIns="0" rIns="0" bIns="0" anchor="ctr">
            <a:normAutofit lnSpcReduction="10000"/>
          </a:bodyPr>
          <a:lstStyle/>
          <a:p>
            <a:pPr algn="ctr"/>
            <a:r>
              <a:rPr lang="en-US" sz="4400" b="1" u="sng" strike="noStrike" spc="-1" dirty="0">
                <a:solidFill>
                  <a:srgbClr val="000000"/>
                </a:solidFill>
                <a:latin typeface="Times New Roman"/>
              </a:rPr>
              <a:t>Standards §310-30 A(1)</a:t>
            </a:r>
            <a:br>
              <a:rPr b="1" u="sng" dirty="0"/>
            </a:br>
            <a:r>
              <a:rPr lang="en-US" sz="4400" b="1" u="sng" strike="noStrike" spc="-1" dirty="0">
                <a:solidFill>
                  <a:srgbClr val="000000"/>
                </a:solidFill>
                <a:uFillTx/>
                <a:latin typeface="Times New Roman"/>
              </a:rPr>
              <a:t>Revised</a:t>
            </a:r>
            <a:r>
              <a:rPr lang="en-US" sz="4400" b="1" u="sng" strike="noStrike" spc="-1" dirty="0">
                <a:solidFill>
                  <a:srgbClr val="000000"/>
                </a:solidFill>
                <a:latin typeface="Times New Roman"/>
              </a:rPr>
              <a:t> </a:t>
            </a:r>
          </a:p>
        </p:txBody>
      </p:sp>
      <p:sp>
        <p:nvSpPr>
          <p:cNvPr id="189" name="TextShape 2"/>
          <p:cNvSpPr txBox="1"/>
          <p:nvPr/>
        </p:nvSpPr>
        <p:spPr>
          <a:xfrm>
            <a:off x="412555" y="4199861"/>
            <a:ext cx="9255514" cy="2234660"/>
          </a:xfrm>
          <a:prstGeom prst="rect">
            <a:avLst/>
          </a:prstGeom>
          <a:noFill/>
          <a:ln w="0">
            <a:noFill/>
          </a:ln>
        </p:spPr>
        <p:txBody>
          <a:bodyPr lIns="90000" tIns="45000" rIns="90000" bIns="45000">
            <a:noAutofit/>
          </a:bodyPr>
          <a:lstStyle/>
          <a:p>
            <a:r>
              <a:rPr lang="en-US" sz="1400" b="0" strike="noStrike" spc="-1" dirty="0">
                <a:latin typeface="Arial"/>
              </a:rPr>
              <a:t>§310-30 A (1)  Landscape and environment. To prevent the unnecessary destruction or blighting of the Village's landscape or achieved man-made environment, particular consideration shall be given to the following, insofar as practical: </a:t>
            </a:r>
          </a:p>
          <a:p>
            <a:r>
              <a:rPr lang="en-US" sz="1400" b="0" strike="noStrike" spc="-1" dirty="0">
                <a:latin typeface="Arial"/>
              </a:rPr>
              <a:t>(a) Provision for minimal degradation of unique or irreplaceable land types and protection of the water flow of aquifers and other groundwater courses and wetlands; </a:t>
            </a:r>
          </a:p>
          <a:p>
            <a:r>
              <a:rPr lang="en-US" sz="1400" b="0" strike="noStrike" spc="-1" dirty="0">
                <a:latin typeface="Arial"/>
              </a:rPr>
              <a:t>(b) Preservation of desirable land characteristics and significant geological and topographic features; </a:t>
            </a:r>
          </a:p>
          <a:p>
            <a:r>
              <a:rPr lang="en-US" sz="1400" b="0" strike="noStrike" spc="-1" dirty="0">
                <a:latin typeface="Arial"/>
              </a:rPr>
              <a:t>(c) Preservation or replacement of</a:t>
            </a:r>
            <a:r>
              <a:rPr lang="en-US" sz="1400" b="0" strike="noStrike" spc="-1" dirty="0">
                <a:highlight>
                  <a:srgbClr val="FFFF00"/>
                </a:highlight>
                <a:latin typeface="Arial"/>
              </a:rPr>
              <a:t> existing trees and treescapes</a:t>
            </a:r>
            <a:r>
              <a:rPr lang="en-US" sz="1400" b="0" strike="noStrike" spc="-1" dirty="0">
                <a:latin typeface="Arial"/>
              </a:rPr>
              <a:t>, plants, and other vegetation; </a:t>
            </a:r>
          </a:p>
          <a:p>
            <a:r>
              <a:rPr lang="en-US" sz="1400" b="0" strike="noStrike" spc="-1" dirty="0">
                <a:latin typeface="Arial"/>
              </a:rPr>
              <a:t>(d) Preservation and protection of historical, archaeological and landmark areas and structures; </a:t>
            </a:r>
          </a:p>
          <a:p>
            <a:r>
              <a:rPr lang="en-US" sz="1400" b="0" strike="noStrike" spc="-1" dirty="0">
                <a:latin typeface="Arial"/>
              </a:rPr>
              <a:t>(e) Protection of animal and plant life processes; and </a:t>
            </a:r>
          </a:p>
          <a:p>
            <a:r>
              <a:rPr lang="en-US" sz="1400" b="0" strike="noStrike" spc="-1" dirty="0">
                <a:latin typeface="Arial"/>
              </a:rPr>
              <a:t>(f) Underground placement of utility services. </a:t>
            </a:r>
          </a:p>
        </p:txBody>
      </p:sp>
      <p:pic>
        <p:nvPicPr>
          <p:cNvPr id="4" name="Picture 3">
            <a:extLst>
              <a:ext uri="{FF2B5EF4-FFF2-40B4-BE49-F238E27FC236}">
                <a16:creationId xmlns:a16="http://schemas.microsoft.com/office/drawing/2014/main" id="{0866ED3F-7CAC-4248-8F62-20BFD95CEFCC}"/>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2" y="298681"/>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90" name="TextShape 1"/>
          <p:cNvSpPr txBox="1"/>
          <p:nvPr/>
        </p:nvSpPr>
        <p:spPr>
          <a:xfrm>
            <a:off x="504492" y="2113156"/>
            <a:ext cx="9071640" cy="1262160"/>
          </a:xfrm>
          <a:prstGeom prst="rect">
            <a:avLst/>
          </a:prstGeom>
          <a:noFill/>
          <a:ln w="0">
            <a:noFill/>
          </a:ln>
        </p:spPr>
        <p:txBody>
          <a:bodyPr lIns="0" tIns="0" rIns="0" bIns="0" anchor="ctr">
            <a:normAutofit lnSpcReduction="10000"/>
          </a:bodyPr>
          <a:lstStyle/>
          <a:p>
            <a:pPr algn="ctr"/>
            <a:r>
              <a:rPr lang="en-US" sz="4400" b="1" u="sng" strike="noStrike" spc="-1" dirty="0">
                <a:solidFill>
                  <a:srgbClr val="000000"/>
                </a:solidFill>
                <a:latin typeface="Arial" panose="020B0604020202020204" pitchFamily="34" charset="0"/>
                <a:cs typeface="Arial" panose="020B0604020202020204" pitchFamily="34" charset="0"/>
              </a:rPr>
              <a:t>Standards §310-30 A (2)</a:t>
            </a:r>
            <a:br>
              <a:rPr b="1" u="sng" dirty="0">
                <a:latin typeface="Arial" panose="020B0604020202020204" pitchFamily="34" charset="0"/>
                <a:cs typeface="Arial" panose="020B0604020202020204" pitchFamily="34" charset="0"/>
              </a:rPr>
            </a:br>
            <a:r>
              <a:rPr lang="en-US" sz="4400" b="1" u="sng" strike="noStrike" spc="-1" dirty="0">
                <a:solidFill>
                  <a:srgbClr val="000000"/>
                </a:solidFill>
                <a:latin typeface="Arial" panose="020B0604020202020204" pitchFamily="34" charset="0"/>
                <a:cs typeface="Arial" panose="020B0604020202020204" pitchFamily="34" charset="0"/>
              </a:rPr>
              <a:t>Revised </a:t>
            </a:r>
          </a:p>
        </p:txBody>
      </p:sp>
      <p:sp>
        <p:nvSpPr>
          <p:cNvPr id="191" name="TextShape 2"/>
          <p:cNvSpPr txBox="1"/>
          <p:nvPr/>
        </p:nvSpPr>
        <p:spPr>
          <a:xfrm>
            <a:off x="234136" y="3779837"/>
            <a:ext cx="9612352" cy="3408131"/>
          </a:xfrm>
          <a:prstGeom prst="rect">
            <a:avLst/>
          </a:prstGeom>
          <a:noFill/>
          <a:ln w="0">
            <a:noFill/>
          </a:ln>
        </p:spPr>
        <p:txBody>
          <a:bodyPr lIns="90000" tIns="45000" rIns="90000" bIns="45000">
            <a:noAutofit/>
          </a:bodyPr>
          <a:lstStyle/>
          <a:p>
            <a:r>
              <a:rPr lang="en-US" sz="1400" b="0" strike="noStrike" spc="-1" dirty="0">
                <a:latin typeface="Arial"/>
              </a:rPr>
              <a:t>§310-30 A (2)  Relationship of structures and open space: To assure that the treatment of built-up areas and open spaces in the Village have been designed so that they relate harmoniously to the terrain and landscape and to existing buildings that have a visual relationship to the proposed development, particular consideration shall be given to: </a:t>
            </a:r>
          </a:p>
          <a:p>
            <a:r>
              <a:rPr lang="en-US" sz="1400" b="0" strike="noStrike" spc="-1" dirty="0">
                <a:latin typeface="Arial"/>
              </a:rPr>
              <a:t>(a) Siting of buildings and accessory structures and equipment; </a:t>
            </a:r>
          </a:p>
          <a:p>
            <a:r>
              <a:rPr lang="en-US" sz="1400" b="0" strike="noStrike" spc="-1" dirty="0">
                <a:latin typeface="Arial"/>
              </a:rPr>
              <a:t>(b) Effects of building height, length, bulk and shadows. This shall include consideration of the visual compatibility of, among other things: height, gross volume, and rhythm of solids to voids created by openings in the façade; </a:t>
            </a:r>
          </a:p>
          <a:p>
            <a:r>
              <a:rPr lang="en-US" sz="1400" b="0" strike="noStrike" spc="-1" dirty="0">
                <a:latin typeface="Arial"/>
              </a:rPr>
              <a:t>(c) Landscape design; </a:t>
            </a:r>
          </a:p>
          <a:p>
            <a:r>
              <a:rPr lang="en-US" sz="1400" b="0" strike="noStrike" spc="-1" dirty="0">
                <a:latin typeface="Arial"/>
              </a:rPr>
              <a:t>(d) Location and layout of walks, drives and other site features; </a:t>
            </a:r>
          </a:p>
          <a:p>
            <a:r>
              <a:rPr lang="en-US" sz="1400" b="0" strike="noStrike" spc="-1" dirty="0">
                <a:latin typeface="Arial"/>
              </a:rPr>
              <a:t>(e) Preservation of views from the site and from adjoining areas; </a:t>
            </a:r>
          </a:p>
          <a:p>
            <a:r>
              <a:rPr lang="en-US" sz="1400" b="0" strike="noStrike" spc="-1" dirty="0">
                <a:latin typeface="Arial"/>
              </a:rPr>
              <a:t>(f) Appropriateness of </a:t>
            </a:r>
            <a:r>
              <a:rPr lang="en-US" sz="1400" b="0" strike="noStrike" spc="-1" dirty="0">
                <a:highlight>
                  <a:srgbClr val="FFFF00"/>
                </a:highlight>
                <a:latin typeface="Arial"/>
              </a:rPr>
              <a:t>building architectural style</a:t>
            </a:r>
            <a:r>
              <a:rPr lang="en-US" sz="1400" b="0" strike="noStrike" spc="-1" dirty="0">
                <a:latin typeface="Arial"/>
              </a:rPr>
              <a:t> and materials </a:t>
            </a:r>
            <a:r>
              <a:rPr lang="en-US" sz="1400" b="0" strike="noStrike" spc="-1" dirty="0">
                <a:highlight>
                  <a:srgbClr val="FFFF00"/>
                </a:highlight>
                <a:latin typeface="Arial"/>
              </a:rPr>
              <a:t>(including colors, textures, and patterns) to ensure visual compatibility with the surrounding buildings and environment; </a:t>
            </a:r>
            <a:endParaRPr lang="en-US" sz="1400" b="0" strike="noStrike" spc="-1" dirty="0">
              <a:latin typeface="Arial"/>
            </a:endParaRPr>
          </a:p>
          <a:p>
            <a:r>
              <a:rPr lang="en-US" sz="1400" b="0" strike="noStrike" spc="-1" dirty="0">
                <a:latin typeface="Arial"/>
              </a:rPr>
              <a:t>(g) Provisions of screening around and landscape treatment within open parking and service areas; </a:t>
            </a:r>
          </a:p>
          <a:p>
            <a:r>
              <a:rPr lang="en-US" sz="1400" b="0" strike="noStrike" spc="-1" dirty="0">
                <a:latin typeface="Arial"/>
              </a:rPr>
              <a:t>(h) Relationship and scaling of building design and exterior architectural features to the </a:t>
            </a:r>
            <a:r>
              <a:rPr lang="en-US" sz="1400" b="0" strike="noStrike" spc="-1" dirty="0">
                <a:highlight>
                  <a:srgbClr val="FFFF00"/>
                </a:highlight>
                <a:latin typeface="Arial"/>
              </a:rPr>
              <a:t>environment to which it is visually related and to the pedestrian; and </a:t>
            </a:r>
            <a:endParaRPr lang="en-US" sz="1400" b="0" strike="noStrike" spc="-1" dirty="0">
              <a:latin typeface="Arial"/>
            </a:endParaRPr>
          </a:p>
          <a:p>
            <a:r>
              <a:rPr lang="en-US" sz="1400" b="0" strike="noStrike" spc="-1" dirty="0">
                <a:latin typeface="Arial"/>
              </a:rPr>
              <a:t>(</a:t>
            </a:r>
            <a:r>
              <a:rPr lang="en-US" sz="1400" b="0" strike="noStrike" spc="-1" dirty="0" err="1">
                <a:latin typeface="Arial"/>
              </a:rPr>
              <a:t>i</a:t>
            </a:r>
            <a:r>
              <a:rPr lang="en-US" sz="1400" b="0" strike="noStrike" spc="-1" dirty="0">
                <a:latin typeface="Arial"/>
              </a:rPr>
              <a:t>) Likelihood of nuisances. </a:t>
            </a:r>
          </a:p>
        </p:txBody>
      </p:sp>
      <p:pic>
        <p:nvPicPr>
          <p:cNvPr id="4" name="Picture 3">
            <a:extLst>
              <a:ext uri="{FF2B5EF4-FFF2-40B4-BE49-F238E27FC236}">
                <a16:creationId xmlns:a16="http://schemas.microsoft.com/office/drawing/2014/main" id="{6E71381E-2E24-46AD-8297-368C1681DB7B}"/>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2" y="465950"/>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92" name="TextShape 1"/>
          <p:cNvSpPr txBox="1"/>
          <p:nvPr/>
        </p:nvSpPr>
        <p:spPr>
          <a:xfrm>
            <a:off x="504491" y="2297151"/>
            <a:ext cx="9071640" cy="1262160"/>
          </a:xfrm>
          <a:prstGeom prst="rect">
            <a:avLst/>
          </a:prstGeom>
          <a:noFill/>
          <a:ln w="0">
            <a:noFill/>
          </a:ln>
        </p:spPr>
        <p:txBody>
          <a:bodyPr lIns="0" tIns="0" rIns="0" bIns="0" anchor="ctr">
            <a:normAutofit/>
          </a:bodyPr>
          <a:lstStyle/>
          <a:p>
            <a:pPr algn="ctr"/>
            <a:r>
              <a:rPr lang="en-US" sz="4400" b="1" u="sng" strike="noStrike" spc="-1" dirty="0">
                <a:solidFill>
                  <a:srgbClr val="000000"/>
                </a:solidFill>
                <a:latin typeface="Arial" panose="020B0604020202020204" pitchFamily="34" charset="0"/>
                <a:cs typeface="Arial" panose="020B0604020202020204" pitchFamily="34" charset="0"/>
              </a:rPr>
              <a:t>Grandfathering Section 11 </a:t>
            </a:r>
          </a:p>
        </p:txBody>
      </p:sp>
      <p:sp>
        <p:nvSpPr>
          <p:cNvPr id="193" name="TextShape 2"/>
          <p:cNvSpPr txBox="1"/>
          <p:nvPr/>
        </p:nvSpPr>
        <p:spPr>
          <a:xfrm>
            <a:off x="457159" y="4516245"/>
            <a:ext cx="9166303" cy="1262161"/>
          </a:xfrm>
          <a:prstGeom prst="rect">
            <a:avLst/>
          </a:prstGeom>
          <a:noFill/>
          <a:ln w="0">
            <a:noFill/>
          </a:ln>
        </p:spPr>
        <p:txBody>
          <a:bodyPr lIns="90000" tIns="45000" rIns="90000" bIns="45000">
            <a:noAutofit/>
          </a:bodyPr>
          <a:lstStyle/>
          <a:p>
            <a:r>
              <a:rPr lang="en-US" sz="1400" b="1" strike="noStrike" spc="-1" dirty="0">
                <a:latin typeface="Arial" panose="020B0604020202020204" pitchFamily="34" charset="0"/>
                <a:cs typeface="Arial" panose="020B0604020202020204" pitchFamily="34" charset="0"/>
              </a:rPr>
              <a:t>Section 11</a:t>
            </a:r>
            <a:r>
              <a:rPr lang="en-US" sz="1400" b="0" strike="noStrike" spc="-1" dirty="0">
                <a:latin typeface="Arial" panose="020B0604020202020204" pitchFamily="34" charset="0"/>
                <a:ea typeface="Times New Roman;Times New Roman PSMT"/>
                <a:cs typeface="Arial" panose="020B0604020202020204" pitchFamily="34" charset="0"/>
              </a:rPr>
              <a:t>: Grandfathering. The provisions of this local law requiring Site Plan Approval in connection with one family dwellings shall not apply to improvements for which a complete Building Permit application is filed with the Village’s Building Department prior to January 11, 2021, except that such proposed alterations or improvements (and any prior improvements) shall be taken into consideration in determining whether any applications filed on or after January 11, 2021 require Site Plan Approval pursuant to the provision of Section 2 above for the enactment of the new </a:t>
            </a:r>
            <a:r>
              <a:rPr lang="en-US" sz="1400" b="0" strike="noStrike" spc="-1" dirty="0">
                <a:highlight>
                  <a:srgbClr val="FFFF00"/>
                </a:highlight>
                <a:latin typeface="Arial" panose="020B0604020202020204" pitchFamily="34" charset="0"/>
                <a:ea typeface="Times New Roman;Times New Roman PSMT"/>
                <a:cs typeface="Arial" panose="020B0604020202020204" pitchFamily="34" charset="0"/>
              </a:rPr>
              <a:t>§ 310-26.D(1)(c)[1]</a:t>
            </a:r>
            <a:r>
              <a:rPr lang="en-US" sz="1400" b="0" strike="noStrike" spc="-1" dirty="0">
                <a:latin typeface="Arial" panose="020B0604020202020204" pitchFamily="34" charset="0"/>
                <a:ea typeface="Times New Roman;Times New Roman PSMT"/>
                <a:cs typeface="Arial" panose="020B0604020202020204" pitchFamily="34" charset="0"/>
              </a:rPr>
              <a:t>. </a:t>
            </a:r>
            <a:endParaRPr lang="en-US" sz="1400" b="0" strike="noStrike" spc="-1"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CA45B3CD-1516-4A33-9758-7FC0EE187E67}"/>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1" y="465949"/>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94" name="TextShape 1"/>
          <p:cNvSpPr txBox="1"/>
          <p:nvPr/>
        </p:nvSpPr>
        <p:spPr>
          <a:xfrm>
            <a:off x="2057400" y="6172200"/>
            <a:ext cx="6695640" cy="1262160"/>
          </a:xfrm>
          <a:prstGeom prst="rect">
            <a:avLst/>
          </a:prstGeom>
          <a:noFill/>
          <a:ln w="0">
            <a:noFill/>
          </a:ln>
        </p:spPr>
        <p:txBody>
          <a:bodyPr lIns="0" tIns="0" rIns="0" bIns="0" anchor="ctr">
            <a:normAutofit/>
          </a:bodyPr>
          <a:lstStyle/>
          <a:p>
            <a:pPr algn="ctr"/>
            <a:endParaRPr lang="en-US" sz="1800" b="0" strike="noStrike" spc="-1" dirty="0">
              <a:solidFill>
                <a:srgbClr val="000000"/>
              </a:solidFill>
              <a:latin typeface="Times New Roman"/>
            </a:endParaRPr>
          </a:p>
        </p:txBody>
      </p:sp>
      <p:sp>
        <p:nvSpPr>
          <p:cNvPr id="196" name="TextShape 2"/>
          <p:cNvSpPr txBox="1"/>
          <p:nvPr/>
        </p:nvSpPr>
        <p:spPr>
          <a:xfrm>
            <a:off x="1461552" y="2464419"/>
            <a:ext cx="7157520" cy="3429000"/>
          </a:xfrm>
          <a:prstGeom prst="rect">
            <a:avLst/>
          </a:prstGeom>
          <a:noFill/>
          <a:ln w="0">
            <a:noFill/>
          </a:ln>
        </p:spPr>
        <p:txBody>
          <a:bodyPr lIns="90000" tIns="45000" rIns="90000" bIns="45000">
            <a:noAutofit/>
          </a:bodyPr>
          <a:lstStyle/>
          <a:p>
            <a:pPr algn="ctr"/>
            <a:r>
              <a:rPr lang="en-US" sz="2400" b="0" strike="noStrike" spc="-1" dirty="0">
                <a:latin typeface="Arial" panose="020B0604020202020204" pitchFamily="34" charset="0"/>
                <a:cs typeface="Arial" panose="020B0604020202020204" pitchFamily="34" charset="0"/>
              </a:rPr>
              <a:t>Village of Bronxville Municipal Code-  Significant Changes Explained </a:t>
            </a:r>
            <a:br>
              <a:rPr dirty="0">
                <a:latin typeface="Arial" panose="020B0604020202020204" pitchFamily="34" charset="0"/>
                <a:cs typeface="Arial" panose="020B0604020202020204" pitchFamily="34" charset="0"/>
              </a:rPr>
            </a:br>
            <a:r>
              <a:rPr lang="en-US" sz="2400" b="0" strike="noStrike" spc="-1" dirty="0">
                <a:latin typeface="Arial" panose="020B0604020202020204" pitchFamily="34" charset="0"/>
                <a:cs typeface="Arial" panose="020B0604020202020204" pitchFamily="34" charset="0"/>
              </a:rPr>
              <a:t>Paul Taft, Village of Bronxville Building Inspector </a:t>
            </a:r>
            <a:br>
              <a:rPr dirty="0">
                <a:latin typeface="Arial" panose="020B0604020202020204" pitchFamily="34" charset="0"/>
                <a:cs typeface="Arial" panose="020B0604020202020204" pitchFamily="34" charset="0"/>
              </a:rPr>
            </a:br>
            <a:r>
              <a:rPr lang="en-US" sz="2400" b="0" strike="noStrike" spc="-1" dirty="0">
                <a:latin typeface="Arial" panose="020B0604020202020204" pitchFamily="34" charset="0"/>
                <a:cs typeface="Arial" panose="020B0604020202020204" pitchFamily="34" charset="0"/>
                <a:hlinkClick r:id="rId2"/>
              </a:rPr>
              <a:t>ptaft@vobny.com</a:t>
            </a:r>
            <a:endParaRPr lang="en-US" sz="2400" b="0" strike="noStrike" spc="-1" dirty="0">
              <a:latin typeface="Arial" panose="020B0604020202020204" pitchFamily="34" charset="0"/>
              <a:cs typeface="Arial" panose="020B0604020202020204" pitchFamily="34" charset="0"/>
            </a:endParaRPr>
          </a:p>
          <a:p>
            <a:pPr algn="ctr"/>
            <a:r>
              <a:rPr lang="en-US" sz="2400" b="0" strike="noStrike" spc="-1" dirty="0">
                <a:latin typeface="Arial" panose="020B0604020202020204" pitchFamily="34" charset="0"/>
                <a:cs typeface="Arial" panose="020B0604020202020204" pitchFamily="34" charset="0"/>
              </a:rPr>
              <a:t>914-337-7338 Office</a:t>
            </a:r>
          </a:p>
          <a:p>
            <a:pPr algn="ctr"/>
            <a:r>
              <a:rPr lang="en-US" sz="2400" b="0" strike="noStrike" spc="-1" dirty="0">
                <a:latin typeface="Arial" panose="020B0604020202020204" pitchFamily="34" charset="0"/>
                <a:cs typeface="Arial" panose="020B0604020202020204" pitchFamily="34" charset="0"/>
                <a:hlinkClick r:id="rId3"/>
              </a:rPr>
              <a:t>https://www.villageofbronxville.com/building</a:t>
            </a:r>
            <a:endParaRPr lang="en-US" sz="2400" b="0" strike="noStrike" spc="-1" dirty="0">
              <a:latin typeface="Arial" panose="020B0604020202020204" pitchFamily="34" charset="0"/>
              <a:cs typeface="Arial" panose="020B0604020202020204" pitchFamily="34" charset="0"/>
            </a:endParaRPr>
          </a:p>
          <a:p>
            <a:pPr algn="ctr"/>
            <a:endParaRPr lang="en-US" sz="2400" b="0" strike="noStrike" spc="-1" dirty="0">
              <a:latin typeface="Arial" panose="020B0604020202020204" pitchFamily="34" charset="0"/>
              <a:cs typeface="Arial" panose="020B0604020202020204" pitchFamily="34" charset="0"/>
            </a:endParaRPr>
          </a:p>
          <a:p>
            <a:pPr algn="ctr"/>
            <a:r>
              <a:rPr lang="en-US" sz="2400" b="0" strike="noStrike" spc="-1" dirty="0">
                <a:latin typeface="Arial" panose="020B0604020202020204" pitchFamily="34" charset="0"/>
                <a:cs typeface="Arial" panose="020B0604020202020204" pitchFamily="34" charset="0"/>
                <a:hlinkClick r:id="rId4"/>
              </a:rPr>
              <a:t>https://ecode360.com/BR1468?needHash=true</a:t>
            </a:r>
            <a:r>
              <a:rPr lang="en-US" sz="2400" b="0" strike="noStrike" spc="-1" dirty="0">
                <a:latin typeface="Arial" panose="020B0604020202020204" pitchFamily="34" charset="0"/>
                <a:cs typeface="Arial" panose="020B0604020202020204" pitchFamily="34" charset="0"/>
              </a:rPr>
              <a:t> </a:t>
            </a:r>
          </a:p>
        </p:txBody>
      </p:sp>
      <p:pic>
        <p:nvPicPr>
          <p:cNvPr id="5" name="Picture 4">
            <a:extLst>
              <a:ext uri="{FF2B5EF4-FFF2-40B4-BE49-F238E27FC236}">
                <a16:creationId xmlns:a16="http://schemas.microsoft.com/office/drawing/2014/main" id="{7E82EF29-614C-4FD5-AA26-CCDDE3781FD7}"/>
              </a:ext>
            </a:extLst>
          </p:cNvPr>
          <p:cNvPicPr>
            <a:picLocks noChangeAspect="1"/>
          </p:cNvPicPr>
          <p:nvPr/>
        </p:nvPicPr>
        <p:blipFill>
          <a:blip r:embed="rId5">
            <a:alphaModFix amt="73000"/>
            <a:extLst>
              <a:ext uri="{28A0092B-C50C-407E-A947-70E740481C1C}">
                <a14:useLocalDpi xmlns:a14="http://schemas.microsoft.com/office/drawing/2010/main" val="0"/>
              </a:ext>
            </a:extLst>
          </a:blip>
          <a:stretch>
            <a:fillRect/>
          </a:stretch>
        </p:blipFill>
        <p:spPr>
          <a:xfrm>
            <a:off x="4382692" y="298681"/>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70" name="TextShape 1"/>
          <p:cNvSpPr txBox="1"/>
          <p:nvPr/>
        </p:nvSpPr>
        <p:spPr>
          <a:xfrm>
            <a:off x="605292" y="2720044"/>
            <a:ext cx="9071640" cy="1262160"/>
          </a:xfrm>
          <a:prstGeom prst="rect">
            <a:avLst/>
          </a:prstGeom>
          <a:noFill/>
          <a:ln w="0">
            <a:noFill/>
          </a:ln>
        </p:spPr>
        <p:txBody>
          <a:bodyPr lIns="0" tIns="0" rIns="0" bIns="0" anchor="ctr">
            <a:normAutofit lnSpcReduction="10000"/>
          </a:bodyPr>
          <a:lstStyle/>
          <a:p>
            <a:pPr algn="ctr"/>
            <a:r>
              <a:rPr lang="en-US" sz="4400" b="0" strike="noStrike" spc="-1" dirty="0">
                <a:solidFill>
                  <a:srgbClr val="000000"/>
                </a:solidFill>
                <a:latin typeface="Times New Roman"/>
              </a:rPr>
              <a:t>Village of Bronxville Municipal Code-  Significant Changes Explained</a:t>
            </a:r>
          </a:p>
        </p:txBody>
      </p:sp>
      <p:sp>
        <p:nvSpPr>
          <p:cNvPr id="171" name="TextShape 2"/>
          <p:cNvSpPr txBox="1"/>
          <p:nvPr/>
        </p:nvSpPr>
        <p:spPr>
          <a:xfrm>
            <a:off x="605292" y="4839630"/>
            <a:ext cx="8870040" cy="2265546"/>
          </a:xfrm>
          <a:prstGeom prst="rect">
            <a:avLst/>
          </a:prstGeom>
          <a:noFill/>
          <a:ln w="0">
            <a:noFill/>
          </a:ln>
        </p:spPr>
        <p:txBody>
          <a:bodyPr lIns="0" tIns="0" rIns="0" bIns="0">
            <a:normAutofit fontScale="77500" lnSpcReduction="20000"/>
          </a:bodyPr>
          <a:lstStyle/>
          <a:p>
            <a:pPr marL="432000" indent="-324000" algn="ctr">
              <a:spcAft>
                <a:spcPts val="1414"/>
              </a:spcAft>
            </a:pPr>
            <a:r>
              <a:rPr lang="en-US" sz="2600" b="0" strike="noStrike" kern="0" spc="-1" dirty="0">
                <a:solidFill>
                  <a:srgbClr val="000000"/>
                </a:solidFill>
                <a:latin typeface="Arial" panose="020B0604020202020204" pitchFamily="34" charset="0"/>
              </a:rPr>
              <a:t>Effective January 11, 2021</a:t>
            </a:r>
          </a:p>
          <a:p>
            <a:pPr marL="432000" indent="-324000" algn="ctr">
              <a:spcAft>
                <a:spcPts val="1414"/>
              </a:spcAft>
              <a:buClr>
                <a:srgbClr val="000000"/>
              </a:buClr>
              <a:buSzPct val="45000"/>
              <a:buFont typeface="Wingdings" charset="2"/>
              <a:buChar char=""/>
            </a:pPr>
            <a:r>
              <a:rPr lang="en-US" sz="2600" b="1" u="sng" strike="noStrike" kern="0" spc="-1" dirty="0">
                <a:solidFill>
                  <a:srgbClr val="000000"/>
                </a:solidFill>
                <a:latin typeface="Arial" panose="020B0604020202020204" pitchFamily="34" charset="0"/>
              </a:rPr>
              <a:t>Local Law #1-2021 Site Plan Approval requirements for One Family Dwellings</a:t>
            </a:r>
          </a:p>
          <a:p>
            <a:pPr marL="432000" indent="-324000" algn="ctr">
              <a:spcAft>
                <a:spcPts val="1414"/>
              </a:spcAft>
              <a:buClr>
                <a:srgbClr val="000000"/>
              </a:buClr>
              <a:buSzPct val="45000"/>
              <a:buFont typeface="Wingdings" charset="2"/>
              <a:buChar char=""/>
            </a:pPr>
            <a:r>
              <a:rPr lang="en-US" sz="2600" b="0" strike="noStrike" kern="0" spc="-1" dirty="0">
                <a:solidFill>
                  <a:srgbClr val="000000"/>
                </a:solidFill>
                <a:latin typeface="Arial" panose="020B0604020202020204" pitchFamily="34" charset="0"/>
              </a:rPr>
              <a:t>Local Law #2 2021 Update definitions; Adjustment to Bulk Requirements</a:t>
            </a:r>
          </a:p>
          <a:p>
            <a:pPr marL="432000" indent="-324000" algn="ctr">
              <a:spcAft>
                <a:spcPts val="1414"/>
              </a:spcAft>
              <a:buClr>
                <a:srgbClr val="000000"/>
              </a:buClr>
              <a:buSzPct val="45000"/>
              <a:buFont typeface="Wingdings" charset="2"/>
              <a:buChar char=""/>
            </a:pPr>
            <a:r>
              <a:rPr lang="en-US" sz="2600" b="0" strike="noStrike" kern="0" spc="-1" dirty="0">
                <a:solidFill>
                  <a:srgbClr val="000000"/>
                </a:solidFill>
                <a:latin typeface="Arial" panose="020B0604020202020204" pitchFamily="34" charset="0"/>
              </a:rPr>
              <a:t>Local Law #4 – 2021 Notice Requirements</a:t>
            </a:r>
          </a:p>
          <a:p>
            <a:pPr marL="432000" indent="-324000" algn="ctr">
              <a:spcAft>
                <a:spcPts val="1414"/>
              </a:spcAft>
            </a:pPr>
            <a:r>
              <a:rPr lang="en-US" sz="3200" b="0" strike="noStrike" spc="-1" dirty="0">
                <a:solidFill>
                  <a:srgbClr val="000000"/>
                </a:solidFill>
                <a:latin typeface="Times New Roman"/>
              </a:rPr>
              <a:t> </a:t>
            </a:r>
          </a:p>
        </p:txBody>
      </p:sp>
      <p:pic>
        <p:nvPicPr>
          <p:cNvPr id="4" name="Picture 3">
            <a:extLst>
              <a:ext uri="{FF2B5EF4-FFF2-40B4-BE49-F238E27FC236}">
                <a16:creationId xmlns:a16="http://schemas.microsoft.com/office/drawing/2014/main" id="{031320DF-811E-4D03-BA08-62A4323EC4CC}"/>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2" y="454500"/>
            <a:ext cx="1315240" cy="1329397"/>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72" name="TextShape 1"/>
          <p:cNvSpPr txBox="1"/>
          <p:nvPr/>
        </p:nvSpPr>
        <p:spPr>
          <a:xfrm>
            <a:off x="1188312" y="2322604"/>
            <a:ext cx="7704000" cy="2122084"/>
          </a:xfrm>
          <a:prstGeom prst="rect">
            <a:avLst/>
          </a:prstGeom>
          <a:noFill/>
          <a:ln w="0">
            <a:noFill/>
          </a:ln>
        </p:spPr>
        <p:txBody>
          <a:bodyPr lIns="0" tIns="0" rIns="0" bIns="0" anchor="ctr">
            <a:noAutofit/>
          </a:bodyPr>
          <a:lstStyle/>
          <a:p>
            <a:pPr algn="ctr"/>
            <a:r>
              <a:rPr lang="en-US" sz="4400" b="0" strike="noStrike" spc="-1" dirty="0">
                <a:solidFill>
                  <a:srgbClr val="000000"/>
                </a:solidFill>
                <a:latin typeface="Arial" panose="020B0604020202020204" pitchFamily="34" charset="0"/>
                <a:cs typeface="Arial" panose="020B0604020202020204" pitchFamily="34" charset="0"/>
              </a:rPr>
              <a:t>Why have the Village of Bronxville Municipal Codes been updated?</a:t>
            </a:r>
          </a:p>
        </p:txBody>
      </p:sp>
      <p:sp>
        <p:nvSpPr>
          <p:cNvPr id="173" name="TextShape 2"/>
          <p:cNvSpPr txBox="1"/>
          <p:nvPr/>
        </p:nvSpPr>
        <p:spPr>
          <a:xfrm>
            <a:off x="605292" y="4791021"/>
            <a:ext cx="8870040" cy="2602238"/>
          </a:xfrm>
          <a:prstGeom prst="rect">
            <a:avLst/>
          </a:prstGeom>
          <a:noFill/>
          <a:ln w="0">
            <a:noFill/>
          </a:ln>
        </p:spPr>
        <p:txBody>
          <a:bodyPr lIns="0" tIns="0" rIns="0" bIns="0">
            <a:noAutofit/>
          </a:bodyPr>
          <a:lstStyle/>
          <a:p>
            <a:pPr marL="864000" lvl="1" indent="-324000">
              <a:spcAft>
                <a:spcPts val="1134"/>
              </a:spcAft>
              <a:buClr>
                <a:srgbClr val="000000"/>
              </a:buClr>
              <a:buSzPct val="75000"/>
              <a:buFont typeface="Wingdings" charset="2"/>
              <a:buChar char=""/>
            </a:pPr>
            <a:r>
              <a:rPr lang="en-US" sz="1600" b="0" strike="noStrike" spc="-1" dirty="0">
                <a:solidFill>
                  <a:srgbClr val="000000"/>
                </a:solidFill>
                <a:latin typeface="Arial" panose="020B0604020202020204" pitchFamily="34" charset="0"/>
                <a:cs typeface="Arial" panose="020B0604020202020204" pitchFamily="34" charset="0"/>
              </a:rPr>
              <a:t>Comprehensive Plan – Survey</a:t>
            </a:r>
          </a:p>
          <a:p>
            <a:pPr marL="864000" lvl="1" indent="-324000">
              <a:spcAft>
                <a:spcPts val="1134"/>
              </a:spcAft>
              <a:buClr>
                <a:srgbClr val="000000"/>
              </a:buClr>
              <a:buSzPct val="75000"/>
              <a:buFont typeface="Symbol" charset="2"/>
              <a:buChar char=""/>
            </a:pPr>
            <a:r>
              <a:rPr lang="en-US" sz="1600" b="0" strike="noStrike" spc="-1" dirty="0">
                <a:solidFill>
                  <a:srgbClr val="000000"/>
                </a:solidFill>
                <a:latin typeface="Arial" panose="020B0604020202020204" pitchFamily="34" charset="0"/>
                <a:cs typeface="Arial" panose="020B0604020202020204" pitchFamily="34" charset="0"/>
              </a:rPr>
              <a:t>In response to the survey, specifically questions 1, 4, 15, 36  &amp; 37 the code has been revised.</a:t>
            </a:r>
          </a:p>
          <a:p>
            <a:pPr marL="864000" lvl="1" indent="-324000">
              <a:spcAft>
                <a:spcPts val="1134"/>
              </a:spcAft>
              <a:buClr>
                <a:srgbClr val="000000"/>
              </a:buClr>
              <a:buSzPct val="75000"/>
              <a:buFont typeface="Wingdings" charset="2"/>
              <a:buChar char=""/>
              <a:tabLst>
                <a:tab pos="0" algn="l"/>
              </a:tabLst>
            </a:pPr>
            <a:r>
              <a:rPr lang="en-US" sz="1600" b="0" strike="noStrike" spc="-1" dirty="0">
                <a:solidFill>
                  <a:srgbClr val="000000"/>
                </a:solidFill>
                <a:latin typeface="Arial" panose="020B0604020202020204" pitchFamily="34" charset="0"/>
                <a:cs typeface="Arial" panose="020B0604020202020204" pitchFamily="34" charset="0"/>
              </a:rPr>
              <a:t>Updating Definitions were completed to provide a more clear understanding of requirements</a:t>
            </a:r>
          </a:p>
          <a:p>
            <a:pPr marL="864000" lvl="1" indent="-324000">
              <a:spcAft>
                <a:spcPts val="1134"/>
              </a:spcAft>
              <a:buClr>
                <a:srgbClr val="000000"/>
              </a:buClr>
              <a:buSzPct val="75000"/>
              <a:buFont typeface="Wingdings" charset="2"/>
              <a:buChar char=""/>
            </a:pPr>
            <a:r>
              <a:rPr lang="en-US" sz="1600" b="0" strike="noStrike" spc="-1" dirty="0">
                <a:solidFill>
                  <a:srgbClr val="000000"/>
                </a:solidFill>
                <a:latin typeface="Arial" panose="020B0604020202020204" pitchFamily="34" charset="0"/>
                <a:cs typeface="Arial" panose="020B0604020202020204" pitchFamily="34" charset="0"/>
              </a:rPr>
              <a:t>Provide neighbors with notice of building permit applications submitted to avoid the surprise contractor showing up as first notice of a construction project including exterior work</a:t>
            </a:r>
          </a:p>
        </p:txBody>
      </p:sp>
      <p:pic>
        <p:nvPicPr>
          <p:cNvPr id="4" name="Picture 3">
            <a:extLst>
              <a:ext uri="{FF2B5EF4-FFF2-40B4-BE49-F238E27FC236}">
                <a16:creationId xmlns:a16="http://schemas.microsoft.com/office/drawing/2014/main" id="{0944AEFE-1317-45F6-9442-A5C24B520DF5}"/>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2" y="298681"/>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74" name="TextShape 1"/>
          <p:cNvSpPr txBox="1"/>
          <p:nvPr/>
        </p:nvSpPr>
        <p:spPr>
          <a:xfrm>
            <a:off x="1085580" y="2309736"/>
            <a:ext cx="7704000" cy="1238040"/>
          </a:xfrm>
          <a:prstGeom prst="rect">
            <a:avLst/>
          </a:prstGeom>
          <a:noFill/>
          <a:ln w="0">
            <a:noFill/>
          </a:ln>
        </p:spPr>
        <p:txBody>
          <a:bodyPr lIns="0" tIns="0" rIns="0" bIns="0" anchor="ctr">
            <a:noAutofit/>
          </a:bodyPr>
          <a:lstStyle/>
          <a:p>
            <a:pPr algn="ctr"/>
            <a:r>
              <a:rPr lang="en-US" sz="3600" b="1" u="sng" strike="noStrike" spc="-1" dirty="0">
                <a:solidFill>
                  <a:srgbClr val="000000"/>
                </a:solidFill>
                <a:latin typeface="Arial" panose="020B0604020202020204" pitchFamily="34" charset="0"/>
                <a:cs typeface="Arial" panose="020B0604020202020204" pitchFamily="34" charset="0"/>
              </a:rPr>
              <a:t>LL#1 – 2021 Amend Chapter 310 – Site Plan Approval</a:t>
            </a:r>
          </a:p>
        </p:txBody>
      </p:sp>
      <p:sp>
        <p:nvSpPr>
          <p:cNvPr id="175" name="TextShape 2"/>
          <p:cNvSpPr txBox="1"/>
          <p:nvPr/>
        </p:nvSpPr>
        <p:spPr>
          <a:xfrm>
            <a:off x="605292" y="4229309"/>
            <a:ext cx="8870040" cy="1349299"/>
          </a:xfrm>
          <a:prstGeom prst="rect">
            <a:avLst/>
          </a:prstGeom>
          <a:noFill/>
          <a:ln w="0">
            <a:noFill/>
          </a:ln>
        </p:spPr>
        <p:txBody>
          <a:bodyPr lIns="0" tIns="0" rIns="0" bIns="0">
            <a:noAutofit/>
          </a:bodyPr>
          <a:lstStyle/>
          <a:p>
            <a:pPr marL="432000" indent="-324000" algn="ctr">
              <a:spcAft>
                <a:spcPts val="1417"/>
              </a:spcAft>
              <a:buClr>
                <a:srgbClr val="000000"/>
              </a:buClr>
              <a:buSzPct val="45000"/>
              <a:buFont typeface="Wingdings" charset="2"/>
              <a:buChar char=""/>
            </a:pPr>
            <a:r>
              <a:rPr lang="en-US" sz="2000" b="1" strike="noStrike" spc="-1" dirty="0">
                <a:solidFill>
                  <a:srgbClr val="000000"/>
                </a:solidFill>
                <a:latin typeface="Arial" panose="020B0604020202020204" pitchFamily="34" charset="0"/>
                <a:cs typeface="Arial" panose="020B0604020202020204" pitchFamily="34" charset="0"/>
              </a:rPr>
              <a:t>LL#1-2021</a:t>
            </a:r>
            <a:r>
              <a:rPr lang="en-US" sz="2000" b="0" strike="noStrike" spc="-1" dirty="0">
                <a:solidFill>
                  <a:srgbClr val="000000"/>
                </a:solidFill>
                <a:latin typeface="Arial" panose="020B0604020202020204" pitchFamily="34" charset="0"/>
                <a:cs typeface="Arial" panose="020B0604020202020204" pitchFamily="34" charset="0"/>
              </a:rPr>
              <a:t>  </a:t>
            </a:r>
            <a:r>
              <a:rPr lang="en-US" sz="2000" b="1" strike="noStrike" spc="-1" dirty="0">
                <a:solidFill>
                  <a:srgbClr val="000000"/>
                </a:solidFill>
                <a:latin typeface="Arial" panose="020B0604020202020204" pitchFamily="34" charset="0"/>
                <a:cs typeface="Arial" panose="020B0604020202020204" pitchFamily="34" charset="0"/>
              </a:rPr>
              <a:t>REVISIONS/ ADDITIONS TO AMEND CHAPTER 310, ZONING, REGARDING SITE PLAN APPROVAL FOR ONE-FAMILY DWELLINGS, DEMOLITION STANDARDS, AND GENERAL SITE PLAN STANDARDS AND APPROVAL TIMING </a:t>
            </a:r>
            <a:endParaRPr lang="en-US" sz="2000" b="0" strike="noStrike" spc="-1" dirty="0">
              <a:solidFill>
                <a:srgbClr val="000000"/>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533A9F9D-C284-44F3-9A53-5CE358BE93B1}"/>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2" y="298681"/>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76" name="TextShape 1"/>
          <p:cNvSpPr txBox="1"/>
          <p:nvPr/>
        </p:nvSpPr>
        <p:spPr>
          <a:xfrm>
            <a:off x="1188312" y="2262123"/>
            <a:ext cx="7704000" cy="1517713"/>
          </a:xfrm>
          <a:prstGeom prst="rect">
            <a:avLst/>
          </a:prstGeom>
          <a:noFill/>
          <a:ln w="0">
            <a:noFill/>
          </a:ln>
        </p:spPr>
        <p:txBody>
          <a:bodyPr lIns="0" tIns="0" rIns="0" bIns="0" anchor="ctr">
            <a:noAutofit/>
          </a:bodyPr>
          <a:lstStyle/>
          <a:p>
            <a:pPr algn="ctr"/>
            <a:r>
              <a:rPr lang="en-US" sz="3200" b="1" u="sng" strike="noStrike" spc="-1" dirty="0">
                <a:solidFill>
                  <a:srgbClr val="000000"/>
                </a:solidFill>
                <a:latin typeface="Arial" panose="020B0604020202020204" pitchFamily="34" charset="0"/>
                <a:cs typeface="Arial" panose="020B0604020202020204" pitchFamily="34" charset="0"/>
              </a:rPr>
              <a:t>One Family Dwellings – Site Plan Approval Required – § 310-26 Revised</a:t>
            </a:r>
          </a:p>
        </p:txBody>
      </p:sp>
      <p:sp>
        <p:nvSpPr>
          <p:cNvPr id="177" name="TextShape 2"/>
          <p:cNvSpPr txBox="1"/>
          <p:nvPr/>
        </p:nvSpPr>
        <p:spPr>
          <a:xfrm>
            <a:off x="475872" y="4119562"/>
            <a:ext cx="9128880" cy="3052222"/>
          </a:xfrm>
          <a:prstGeom prst="rect">
            <a:avLst/>
          </a:prstGeom>
          <a:noFill/>
          <a:ln w="0">
            <a:noFill/>
          </a:ln>
        </p:spPr>
        <p:txBody>
          <a:bodyPr lIns="0" tIns="0" rIns="0" bIns="0">
            <a:normAutofit fontScale="99500"/>
          </a:bodyPr>
          <a:lstStyle/>
          <a:p>
            <a:pPr marL="432000" indent="-324000">
              <a:spcAft>
                <a:spcPts val="575"/>
              </a:spcAft>
              <a:buClr>
                <a:srgbClr val="000000"/>
              </a:buClr>
              <a:buSzPct val="45000"/>
              <a:buFont typeface="Wingdings" charset="2"/>
              <a:buChar char=""/>
            </a:pPr>
            <a:r>
              <a:rPr lang="en-US" sz="1400" b="0" strike="noStrike" spc="-1" dirty="0">
                <a:solidFill>
                  <a:srgbClr val="000000"/>
                </a:solidFill>
                <a:latin typeface="Arial" panose="020B0604020202020204" pitchFamily="34" charset="0"/>
                <a:cs typeface="Arial" panose="020B0604020202020204" pitchFamily="34" charset="0"/>
              </a:rPr>
              <a:t>§ 310-26 Site plan approval. Site plan approval required. Pursuant to § 7-725-a of the Village Law, no land shall be cleared or altered nor shall any building or other structure be constructed, demolished, moved, externally altered or enlarged, nor shall any watercourse, floodplain or wetlands be diverted, dredged or filled, nor shall the use of any land. building or other structure be changed, nor shall any building or other use permit be issued, except in </a:t>
            </a:r>
            <a:r>
              <a:rPr lang="en-US" sz="1400" b="0" strike="noStrike" spc="-1" dirty="0">
                <a:solidFill>
                  <a:srgbClr val="000000"/>
                </a:solidFill>
                <a:highlight>
                  <a:srgbClr val="FFFF00"/>
                </a:highlight>
                <a:latin typeface="Arial" panose="020B0604020202020204" pitchFamily="34" charset="0"/>
                <a:cs typeface="Arial" panose="020B0604020202020204" pitchFamily="34" charset="0"/>
              </a:rPr>
              <a:t>accordance with final approval </a:t>
            </a:r>
            <a:r>
              <a:rPr lang="en-US" sz="1400" b="0" strike="noStrike" spc="-1" dirty="0">
                <a:solidFill>
                  <a:srgbClr val="000000"/>
                </a:solidFill>
                <a:latin typeface="Arial" panose="020B0604020202020204" pitchFamily="34" charset="0"/>
                <a:cs typeface="Arial" panose="020B0604020202020204" pitchFamily="34" charset="0"/>
              </a:rPr>
              <a:t>of a site plan granted by the Planning Board pursuant to this article, provided, however, that (1) </a:t>
            </a:r>
            <a:r>
              <a:rPr lang="en-US" sz="1400" b="0" strike="noStrike" spc="-1" dirty="0">
                <a:solidFill>
                  <a:srgbClr val="000000"/>
                </a:solidFill>
                <a:highlight>
                  <a:srgbClr val="FFFF00"/>
                </a:highlight>
                <a:latin typeface="Arial" panose="020B0604020202020204" pitchFamily="34" charset="0"/>
                <a:cs typeface="Arial" panose="020B0604020202020204" pitchFamily="34" charset="0"/>
              </a:rPr>
              <a:t>with respect to one-family dwellings</a:t>
            </a:r>
            <a:r>
              <a:rPr lang="en-US" sz="1400" b="0" strike="noStrike" spc="-1" dirty="0">
                <a:solidFill>
                  <a:srgbClr val="000000"/>
                </a:solidFill>
                <a:latin typeface="Arial" panose="020B0604020202020204" pitchFamily="34" charset="0"/>
                <a:cs typeface="Arial" panose="020B0604020202020204" pitchFamily="34" charset="0"/>
              </a:rPr>
              <a:t>, Site Plan Approval (</a:t>
            </a:r>
            <a:r>
              <a:rPr lang="en-US" sz="1400" b="0" strike="noStrike" spc="-1" dirty="0">
                <a:solidFill>
                  <a:srgbClr val="000000"/>
                </a:solidFill>
                <a:highlight>
                  <a:srgbClr val="FFFF00"/>
                </a:highlight>
                <a:latin typeface="Arial" panose="020B0604020202020204" pitchFamily="34" charset="0"/>
                <a:cs typeface="Arial" panose="020B0604020202020204" pitchFamily="34" charset="0"/>
              </a:rPr>
              <a:t>including for demolition</a:t>
            </a:r>
            <a:r>
              <a:rPr lang="en-US" sz="1400" b="0" strike="noStrike" spc="-1" dirty="0">
                <a:solidFill>
                  <a:srgbClr val="000000"/>
                </a:solidFill>
                <a:latin typeface="Arial" panose="020B0604020202020204" pitchFamily="34" charset="0"/>
                <a:cs typeface="Arial" panose="020B0604020202020204" pitchFamily="34" charset="0"/>
              </a:rPr>
              <a:t>) shall be required as provided in </a:t>
            </a:r>
            <a:r>
              <a:rPr lang="en-US" sz="1400" b="0" strike="noStrike" spc="-1" dirty="0">
                <a:solidFill>
                  <a:srgbClr val="000000"/>
                </a:solidFill>
                <a:highlight>
                  <a:srgbClr val="FFFF00"/>
                </a:highlight>
                <a:latin typeface="Arial" panose="020B0604020202020204" pitchFamily="34" charset="0"/>
                <a:cs typeface="Arial" panose="020B0604020202020204" pitchFamily="34" charset="0"/>
              </a:rPr>
              <a:t>§ 310-26.D </a:t>
            </a:r>
            <a:r>
              <a:rPr lang="en-US" sz="1400" b="0" strike="noStrike" spc="-1" dirty="0">
                <a:solidFill>
                  <a:srgbClr val="000000"/>
                </a:solidFill>
                <a:latin typeface="Arial" panose="020B0604020202020204" pitchFamily="34" charset="0"/>
                <a:cs typeface="Arial" panose="020B0604020202020204" pitchFamily="34" charset="0"/>
              </a:rPr>
              <a:t>below; (2) </a:t>
            </a:r>
            <a:r>
              <a:rPr lang="en-US" sz="1400" b="0" strike="noStrike" spc="-1" dirty="0">
                <a:solidFill>
                  <a:srgbClr val="000000"/>
                </a:solidFill>
                <a:highlight>
                  <a:srgbClr val="81D41A"/>
                </a:highlight>
                <a:latin typeface="Arial" panose="020B0604020202020204" pitchFamily="34" charset="0"/>
                <a:cs typeface="Arial" panose="020B0604020202020204" pitchFamily="34" charset="0"/>
              </a:rPr>
              <a:t>building permits for interior alterations only, not involving a change in use, shall not require site plan approval</a:t>
            </a:r>
            <a:r>
              <a:rPr lang="en-US" sz="1400" b="0" strike="noStrike" spc="-1" dirty="0">
                <a:solidFill>
                  <a:srgbClr val="000000"/>
                </a:solidFill>
                <a:latin typeface="Arial" panose="020B0604020202020204" pitchFamily="34" charset="0"/>
                <a:cs typeface="Arial" panose="020B0604020202020204" pitchFamily="34" charset="0"/>
              </a:rPr>
              <a:t>; (3) a change in permitted use of first-floor space in the Central Business A District and Service Business B District to another use within the same permitted use category (e.g., retail establishment to another retail establishment, or restaurant to another restaurant), not involving changes to any previously issued special permit, shall not require site plan approval; and (4) in the Central Business A District and Service Business B District, a change from a permitted retail, service, or restaurant use to a permitted office use, not involving changes to any previously issued special permit, shall not require site plan approval. </a:t>
            </a:r>
          </a:p>
        </p:txBody>
      </p:sp>
      <p:pic>
        <p:nvPicPr>
          <p:cNvPr id="4" name="Picture 3">
            <a:extLst>
              <a:ext uri="{FF2B5EF4-FFF2-40B4-BE49-F238E27FC236}">
                <a16:creationId xmlns:a16="http://schemas.microsoft.com/office/drawing/2014/main" id="{BB92C256-6627-47AE-B070-0AE8C2E501EE}"/>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2" y="387891"/>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80" name="TextShape 1"/>
          <p:cNvSpPr txBox="1"/>
          <p:nvPr/>
        </p:nvSpPr>
        <p:spPr>
          <a:xfrm>
            <a:off x="114612" y="2765606"/>
            <a:ext cx="9851400" cy="4794069"/>
          </a:xfrm>
          <a:prstGeom prst="rect">
            <a:avLst/>
          </a:prstGeom>
          <a:noFill/>
          <a:ln w="0">
            <a:noFill/>
          </a:ln>
        </p:spPr>
        <p:txBody>
          <a:bodyPr lIns="90000" tIns="45000" rIns="90000" bIns="45000">
            <a:noAutofit/>
          </a:bodyPr>
          <a:lstStyle/>
          <a:p>
            <a:r>
              <a:rPr lang="en-US" sz="1400" b="0" strike="noStrike" spc="-1" dirty="0">
                <a:latin typeface="Arial"/>
              </a:rPr>
              <a:t> </a:t>
            </a:r>
            <a:r>
              <a:rPr lang="en-US" sz="2000" b="0" strike="noStrike" spc="-1" dirty="0">
                <a:latin typeface="Arial"/>
              </a:rPr>
              <a:t>§ 310-26 D</a:t>
            </a:r>
            <a:r>
              <a:rPr lang="en-US" sz="1400" b="0" strike="noStrike" spc="-1" dirty="0">
                <a:latin typeface="Arial"/>
              </a:rPr>
              <a:t>. Site Plan Approval for Detached One-Family Dwellings. </a:t>
            </a:r>
            <a:r>
              <a:rPr lang="en-US" sz="1400" b="0" u="sng" strike="noStrike" spc="-1" dirty="0">
                <a:uFillTx/>
                <a:latin typeface="Arial"/>
              </a:rPr>
              <a:t>New Sub Section</a:t>
            </a:r>
            <a:endParaRPr lang="en-US" sz="1400" b="0" strike="noStrike" spc="-1" dirty="0">
              <a:latin typeface="Arial"/>
            </a:endParaRPr>
          </a:p>
          <a:p>
            <a:r>
              <a:rPr lang="en-US" sz="1400" b="0" strike="noStrike" spc="-1" dirty="0">
                <a:latin typeface="Arial"/>
              </a:rPr>
              <a:t>(1) Site plan approval shall be required with respect to the </a:t>
            </a:r>
            <a:r>
              <a:rPr lang="en-US" sz="1400" b="0" strike="noStrike" spc="-1" dirty="0">
                <a:highlight>
                  <a:srgbClr val="FFFF00"/>
                </a:highlight>
                <a:latin typeface="Arial"/>
              </a:rPr>
              <a:t>demolition, construction, alteration, or improvement </a:t>
            </a:r>
            <a:r>
              <a:rPr lang="en-US" sz="1400" b="0" strike="noStrike" spc="-1" dirty="0">
                <a:latin typeface="Arial"/>
              </a:rPr>
              <a:t>of any </a:t>
            </a:r>
            <a:r>
              <a:rPr lang="en-US" sz="1400" b="0" strike="noStrike" spc="-1" dirty="0">
                <a:highlight>
                  <a:srgbClr val="FFFF00"/>
                </a:highlight>
                <a:latin typeface="Arial"/>
              </a:rPr>
              <a:t>detached one-family dwelling </a:t>
            </a:r>
            <a:r>
              <a:rPr lang="en-US" sz="1400" b="0" strike="noStrike" spc="-1" dirty="0">
                <a:latin typeface="Arial"/>
              </a:rPr>
              <a:t>that involves or proposes any of the following: </a:t>
            </a:r>
            <a:r>
              <a:rPr lang="en-US" sz="1400" b="0" strike="noStrike" spc="-1" dirty="0">
                <a:highlight>
                  <a:srgbClr val="FFFF00"/>
                </a:highlight>
                <a:latin typeface="Arial"/>
              </a:rPr>
              <a:t>(a)</a:t>
            </a:r>
            <a:r>
              <a:rPr lang="en-US" sz="1400" b="0" strike="noStrike" spc="-1" dirty="0">
                <a:latin typeface="Arial"/>
              </a:rPr>
              <a:t> The construction of a </a:t>
            </a:r>
            <a:r>
              <a:rPr lang="en-US" sz="1400" b="0" strike="noStrike" spc="-1" dirty="0">
                <a:highlight>
                  <a:srgbClr val="FFFF00"/>
                </a:highlight>
                <a:latin typeface="Arial"/>
              </a:rPr>
              <a:t>new one-family dwelling</a:t>
            </a:r>
            <a:r>
              <a:rPr lang="en-US" sz="1400" b="0" strike="noStrike" spc="-1" dirty="0">
                <a:latin typeface="Arial"/>
              </a:rPr>
              <a:t>; </a:t>
            </a:r>
          </a:p>
          <a:p>
            <a:r>
              <a:rPr lang="en-US" sz="1400" b="0" strike="noStrike" spc="-1" dirty="0">
                <a:highlight>
                  <a:srgbClr val="FFFF00"/>
                </a:highlight>
                <a:latin typeface="Arial"/>
              </a:rPr>
              <a:t>(b) </a:t>
            </a:r>
            <a:r>
              <a:rPr lang="en-US" sz="1400" b="0" strike="noStrike" spc="-1" dirty="0">
                <a:latin typeface="Arial"/>
              </a:rPr>
              <a:t>The “</a:t>
            </a:r>
            <a:r>
              <a:rPr lang="en-US" sz="1400" b="0" strike="noStrike" spc="-1" dirty="0">
                <a:highlight>
                  <a:srgbClr val="FFFF00"/>
                </a:highlight>
                <a:latin typeface="Arial"/>
              </a:rPr>
              <a:t>material alteration</a:t>
            </a:r>
            <a:r>
              <a:rPr lang="en-US" sz="1400" b="0" strike="noStrike" spc="-1" dirty="0">
                <a:latin typeface="Arial"/>
              </a:rPr>
              <a:t>” of an existing one-family dwelling. For purposes of this Chapter, any demolition, construction, improvement, or other alteration shall be </a:t>
            </a:r>
            <a:r>
              <a:rPr lang="en-US" sz="1400" b="0" strike="noStrike" spc="-1" dirty="0">
                <a:highlight>
                  <a:srgbClr val="FFFF00"/>
                </a:highlight>
                <a:latin typeface="Arial"/>
              </a:rPr>
              <a:t>deemed to constitute a “material alteration” if it would involve</a:t>
            </a:r>
            <a:r>
              <a:rPr lang="en-US" sz="1400" b="0" strike="noStrike" spc="-1" dirty="0">
                <a:latin typeface="Arial"/>
              </a:rPr>
              <a:t>: </a:t>
            </a:r>
          </a:p>
          <a:p>
            <a:r>
              <a:rPr lang="en-US" sz="1400" b="0" strike="noStrike" spc="-1" dirty="0">
                <a:latin typeface="Arial"/>
              </a:rPr>
              <a:t>[1] An </a:t>
            </a:r>
            <a:r>
              <a:rPr lang="en-US" sz="1400" b="0" strike="noStrike" spc="-1" dirty="0">
                <a:highlight>
                  <a:srgbClr val="FFFF00"/>
                </a:highlight>
                <a:latin typeface="Arial"/>
              </a:rPr>
              <a:t>increase</a:t>
            </a:r>
            <a:r>
              <a:rPr lang="en-US" sz="1400" b="0" strike="noStrike" spc="-1" dirty="0">
                <a:latin typeface="Arial"/>
              </a:rPr>
              <a:t> in the </a:t>
            </a:r>
            <a:r>
              <a:rPr lang="en-US" sz="1400" b="0" strike="noStrike" spc="-1" dirty="0">
                <a:highlight>
                  <a:srgbClr val="FFFF00"/>
                </a:highlight>
                <a:latin typeface="Arial"/>
              </a:rPr>
              <a:t>total FAR</a:t>
            </a:r>
            <a:r>
              <a:rPr lang="en-US" sz="1400" b="0" strike="noStrike" spc="-1" dirty="0">
                <a:latin typeface="Arial"/>
              </a:rPr>
              <a:t> of a one-family dwelling by </a:t>
            </a:r>
            <a:r>
              <a:rPr lang="en-US" sz="1400" b="0" strike="noStrike" spc="-1" dirty="0">
                <a:highlight>
                  <a:srgbClr val="FFFF00"/>
                </a:highlight>
                <a:latin typeface="Arial"/>
              </a:rPr>
              <a:t>more than 30%</a:t>
            </a:r>
            <a:r>
              <a:rPr lang="en-US" sz="1400" b="0" strike="noStrike" spc="-1" dirty="0">
                <a:latin typeface="Arial"/>
              </a:rPr>
              <a:t>; </a:t>
            </a:r>
          </a:p>
          <a:p>
            <a:r>
              <a:rPr lang="en-US" sz="1400" b="0" strike="noStrike" spc="-1" dirty="0">
                <a:latin typeface="Arial"/>
              </a:rPr>
              <a:t>[2] The </a:t>
            </a:r>
            <a:r>
              <a:rPr lang="en-US" sz="1400" b="0" strike="noStrike" spc="-1" dirty="0">
                <a:highlight>
                  <a:srgbClr val="FFFF00"/>
                </a:highlight>
                <a:latin typeface="Arial"/>
              </a:rPr>
              <a:t>demolition, removal, or structural alteration</a:t>
            </a:r>
            <a:r>
              <a:rPr lang="en-US" sz="1400" b="0" strike="noStrike" spc="-1" dirty="0">
                <a:latin typeface="Arial"/>
              </a:rPr>
              <a:t> of </a:t>
            </a:r>
            <a:r>
              <a:rPr lang="en-US" sz="1400" b="0" strike="noStrike" spc="-1" dirty="0">
                <a:highlight>
                  <a:srgbClr val="FFFF00"/>
                </a:highlight>
                <a:latin typeface="Arial"/>
              </a:rPr>
              <a:t>more than 50%</a:t>
            </a:r>
            <a:r>
              <a:rPr lang="en-US" sz="1400" b="0" strike="noStrike" spc="-1" dirty="0">
                <a:latin typeface="Arial"/>
              </a:rPr>
              <a:t> of a one-family dwelling’s </a:t>
            </a:r>
            <a:r>
              <a:rPr lang="en-US" sz="1400" b="0" strike="noStrike" spc="-1" dirty="0">
                <a:highlight>
                  <a:srgbClr val="FFFF00"/>
                </a:highlight>
                <a:latin typeface="Arial"/>
              </a:rPr>
              <a:t>total exterior walls (measured in linear feet</a:t>
            </a:r>
            <a:r>
              <a:rPr lang="en-US" sz="1400" b="0" strike="noStrike" spc="-1" dirty="0">
                <a:latin typeface="Arial"/>
              </a:rPr>
              <a:t>); </a:t>
            </a:r>
          </a:p>
          <a:p>
            <a:r>
              <a:rPr lang="en-US" sz="1400" b="0" strike="noStrike" spc="-1" dirty="0">
                <a:latin typeface="Arial"/>
              </a:rPr>
              <a:t>[3] The </a:t>
            </a:r>
            <a:r>
              <a:rPr lang="en-US" sz="1400" b="0" strike="noStrike" spc="-1" dirty="0">
                <a:highlight>
                  <a:srgbClr val="FFFF00"/>
                </a:highlight>
                <a:latin typeface="Arial"/>
              </a:rPr>
              <a:t>demolition, removal, or structural alteration</a:t>
            </a:r>
            <a:r>
              <a:rPr lang="en-US" sz="1400" b="0" strike="noStrike" spc="-1" dirty="0">
                <a:latin typeface="Arial"/>
              </a:rPr>
              <a:t> of </a:t>
            </a:r>
            <a:r>
              <a:rPr lang="en-US" sz="1400" b="0" strike="noStrike" spc="-1" dirty="0">
                <a:highlight>
                  <a:srgbClr val="FFFF00"/>
                </a:highlight>
                <a:latin typeface="Arial"/>
              </a:rPr>
              <a:t>more than 50%</a:t>
            </a:r>
            <a:r>
              <a:rPr lang="en-US" sz="1400" b="0" strike="noStrike" spc="-1" dirty="0">
                <a:latin typeface="Arial"/>
              </a:rPr>
              <a:t> of a one-family dwelling’s t</a:t>
            </a:r>
            <a:r>
              <a:rPr lang="en-US" sz="1400" b="0" strike="noStrike" spc="-1" dirty="0">
                <a:highlight>
                  <a:srgbClr val="FFFF00"/>
                </a:highlight>
                <a:latin typeface="Arial"/>
              </a:rPr>
              <a:t>otal front-yard facing exterior walls (measured in linear feet);</a:t>
            </a:r>
            <a:r>
              <a:rPr lang="en-US" sz="1400" b="0" strike="noStrike" spc="-1" dirty="0">
                <a:latin typeface="Arial"/>
              </a:rPr>
              <a:t> </a:t>
            </a:r>
          </a:p>
          <a:p>
            <a:r>
              <a:rPr lang="en-US" sz="1400" b="0" strike="noStrike" spc="-1" dirty="0">
                <a:latin typeface="Arial"/>
              </a:rPr>
              <a:t>[4] </a:t>
            </a:r>
            <a:r>
              <a:rPr lang="en-US" sz="1400" b="0" strike="noStrike" spc="-1" dirty="0">
                <a:highlight>
                  <a:srgbClr val="FFFF00"/>
                </a:highlight>
                <a:latin typeface="Arial"/>
              </a:rPr>
              <a:t>Alteration(s) and/or improvement(s) </a:t>
            </a:r>
            <a:r>
              <a:rPr lang="en-US" sz="1400" b="0" strike="noStrike" spc="-1" dirty="0">
                <a:latin typeface="Arial"/>
              </a:rPr>
              <a:t>to a one-family dwelling that would </a:t>
            </a:r>
            <a:r>
              <a:rPr lang="en-US" sz="1400" b="0" strike="noStrike" spc="-1" dirty="0">
                <a:highlight>
                  <a:srgbClr val="FFFF00"/>
                </a:highlight>
                <a:latin typeface="Arial"/>
              </a:rPr>
              <a:t>both</a:t>
            </a:r>
            <a:r>
              <a:rPr lang="en-US" sz="1400" b="0" strike="noStrike" spc="-1" dirty="0">
                <a:latin typeface="Arial"/>
              </a:rPr>
              <a:t> (</a:t>
            </a:r>
            <a:r>
              <a:rPr lang="en-US" sz="1400" b="0" strike="noStrike" spc="-1" dirty="0" err="1">
                <a:latin typeface="Arial"/>
              </a:rPr>
              <a:t>i</a:t>
            </a:r>
            <a:r>
              <a:rPr lang="en-US" sz="1400" b="0" strike="noStrike" spc="-1" dirty="0">
                <a:latin typeface="Arial"/>
              </a:rPr>
              <a:t>) </a:t>
            </a:r>
            <a:r>
              <a:rPr lang="en-US" sz="1400" b="0" strike="noStrike" spc="-1" dirty="0">
                <a:highlight>
                  <a:srgbClr val="FFFF00"/>
                </a:highlight>
                <a:latin typeface="Arial"/>
              </a:rPr>
              <a:t>increase</a:t>
            </a:r>
            <a:r>
              <a:rPr lang="en-US" sz="1400" b="0" strike="noStrike" spc="-1" dirty="0">
                <a:latin typeface="Arial"/>
              </a:rPr>
              <a:t> the </a:t>
            </a:r>
            <a:r>
              <a:rPr lang="en-US" sz="1400" b="0" strike="noStrike" spc="-1" dirty="0">
                <a:highlight>
                  <a:srgbClr val="FFFF00"/>
                </a:highlight>
                <a:latin typeface="Arial"/>
              </a:rPr>
              <a:t>existing FAR</a:t>
            </a:r>
            <a:r>
              <a:rPr lang="en-US" sz="1400" b="0" strike="noStrike" spc="-1" dirty="0">
                <a:latin typeface="Arial"/>
              </a:rPr>
              <a:t> by </a:t>
            </a:r>
            <a:r>
              <a:rPr lang="en-US" sz="1400" b="0" strike="noStrike" spc="-1" dirty="0">
                <a:highlight>
                  <a:srgbClr val="FFFF00"/>
                </a:highlight>
                <a:latin typeface="Arial"/>
              </a:rPr>
              <a:t>more than 15%</a:t>
            </a:r>
            <a:r>
              <a:rPr lang="en-US" sz="1400" b="0" u="sng" strike="noStrike" spc="-1" dirty="0">
                <a:highlight>
                  <a:srgbClr val="FFFF00"/>
                </a:highlight>
                <a:uFillTx/>
                <a:latin typeface="Arial"/>
              </a:rPr>
              <a:t> and</a:t>
            </a:r>
            <a:r>
              <a:rPr lang="en-US" sz="1400" b="0" strike="noStrike" spc="-1" dirty="0">
                <a:latin typeface="Arial"/>
              </a:rPr>
              <a:t> (ii) </a:t>
            </a:r>
            <a:r>
              <a:rPr lang="en-US" sz="1400" b="0" strike="noStrike" spc="-1" dirty="0">
                <a:highlight>
                  <a:srgbClr val="FFFF00"/>
                </a:highlight>
                <a:latin typeface="Arial"/>
              </a:rPr>
              <a:t>result</a:t>
            </a:r>
            <a:r>
              <a:rPr lang="en-US" sz="1400" b="0" strike="noStrike" spc="-1" dirty="0">
                <a:latin typeface="Arial"/>
              </a:rPr>
              <a:t> in a one-family </a:t>
            </a:r>
            <a:r>
              <a:rPr lang="en-US" sz="1400" b="0" strike="noStrike" spc="-1" dirty="0">
                <a:highlight>
                  <a:srgbClr val="FFFF00"/>
                </a:highlight>
                <a:latin typeface="Arial"/>
              </a:rPr>
              <a:t>dwelling of over 6,000 square feet in floor area;</a:t>
            </a:r>
            <a:r>
              <a:rPr lang="en-US" sz="1400" b="0" strike="noStrike" spc="-1" dirty="0">
                <a:latin typeface="Arial"/>
              </a:rPr>
              <a:t> </a:t>
            </a:r>
            <a:r>
              <a:rPr lang="en-US" sz="1400" b="0" strike="noStrike" spc="-1" dirty="0">
                <a:highlight>
                  <a:srgbClr val="FFFF00"/>
                </a:highlight>
                <a:latin typeface="Arial"/>
              </a:rPr>
              <a:t>or </a:t>
            </a:r>
            <a:endParaRPr lang="en-US" sz="1400" b="0" strike="noStrike" spc="-1" dirty="0">
              <a:latin typeface="Arial"/>
            </a:endParaRPr>
          </a:p>
          <a:p>
            <a:r>
              <a:rPr lang="en-US" sz="1400" b="0" strike="noStrike" spc="-1" dirty="0">
                <a:latin typeface="Arial"/>
              </a:rPr>
              <a:t>[5] </a:t>
            </a:r>
            <a:r>
              <a:rPr lang="en-US" sz="1400" b="0" strike="noStrike" spc="-1" dirty="0">
                <a:highlight>
                  <a:srgbClr val="FFFF00"/>
                </a:highlight>
                <a:latin typeface="Arial"/>
              </a:rPr>
              <a:t>Alteration(s) and/or improvement(</a:t>
            </a:r>
            <a:r>
              <a:rPr lang="en-US" sz="1400" b="0" strike="noStrike" spc="-1" dirty="0">
                <a:latin typeface="Arial"/>
              </a:rPr>
              <a:t>s) to a </a:t>
            </a:r>
            <a:r>
              <a:rPr lang="en-US" sz="1400" b="0" strike="noStrike" spc="-1" dirty="0">
                <a:highlight>
                  <a:srgbClr val="FFFF00"/>
                </a:highlight>
                <a:latin typeface="Arial"/>
              </a:rPr>
              <a:t>one-family dwelling</a:t>
            </a:r>
            <a:r>
              <a:rPr lang="en-US" sz="1400" b="0" strike="noStrike" spc="-1" dirty="0">
                <a:latin typeface="Arial"/>
              </a:rPr>
              <a:t> that would result in a </a:t>
            </a:r>
            <a:r>
              <a:rPr lang="en-US" sz="1400" b="0" strike="noStrike" spc="-1" dirty="0">
                <a:highlight>
                  <a:srgbClr val="FFFF00"/>
                </a:highlight>
                <a:latin typeface="Arial"/>
              </a:rPr>
              <a:t>one-family dwelling of over 7,500 square feet in floor area</a:t>
            </a:r>
            <a:r>
              <a:rPr lang="en-US" sz="1400" b="0" strike="noStrike" spc="-1" dirty="0">
                <a:latin typeface="Arial"/>
              </a:rPr>
              <a:t>. </a:t>
            </a:r>
          </a:p>
          <a:p>
            <a:r>
              <a:rPr lang="en-US" sz="1400" b="0" strike="noStrike" spc="-1" dirty="0">
                <a:latin typeface="Arial"/>
              </a:rPr>
              <a:t>(c) For purposes of subparagraph (b), above: </a:t>
            </a:r>
          </a:p>
          <a:p>
            <a:r>
              <a:rPr lang="en-US" sz="1400" b="0" strike="noStrike" spc="-1" dirty="0">
                <a:latin typeface="Arial"/>
              </a:rPr>
              <a:t>[1] </a:t>
            </a:r>
            <a:r>
              <a:rPr lang="en-US" sz="1400" b="0" strike="noStrike" spc="-1" dirty="0">
                <a:highlight>
                  <a:srgbClr val="FFFF00"/>
                </a:highlight>
                <a:latin typeface="Arial"/>
              </a:rPr>
              <a:t>Demolition, construction, alteration, or improvements</a:t>
            </a:r>
            <a:r>
              <a:rPr lang="en-US" sz="1400" b="0" strike="noStrike" spc="-1" dirty="0">
                <a:latin typeface="Arial"/>
              </a:rPr>
              <a:t> proposed in all building permit applications within </a:t>
            </a:r>
            <a:r>
              <a:rPr lang="en-US" sz="1400" b="0" strike="noStrike" spc="-1" dirty="0">
                <a:highlight>
                  <a:srgbClr val="FFFF00"/>
                </a:highlight>
                <a:latin typeface="Arial"/>
              </a:rPr>
              <a:t>any 36-month period</a:t>
            </a:r>
            <a:r>
              <a:rPr lang="en-US" sz="1400" b="0" strike="noStrike" spc="-1" dirty="0">
                <a:latin typeface="Arial"/>
              </a:rPr>
              <a:t> </a:t>
            </a:r>
            <a:r>
              <a:rPr lang="en-US" sz="1400" b="0" strike="noStrike" spc="-1" dirty="0">
                <a:highlight>
                  <a:srgbClr val="FFFF00"/>
                </a:highlight>
                <a:latin typeface="Arial"/>
              </a:rPr>
              <a:t>shall be aggregated</a:t>
            </a:r>
            <a:r>
              <a:rPr lang="en-US" sz="1400" b="0" strike="noStrike" spc="-1" dirty="0">
                <a:latin typeface="Arial"/>
              </a:rPr>
              <a:t> to determine if any of the thresholds for “material alteration” have been met; </a:t>
            </a:r>
            <a:r>
              <a:rPr lang="en-US" sz="1400" b="0" strike="noStrike" spc="-1" dirty="0">
                <a:highlight>
                  <a:srgbClr val="FFFF00"/>
                </a:highlight>
                <a:latin typeface="Arial"/>
              </a:rPr>
              <a:t>and </a:t>
            </a:r>
            <a:endParaRPr lang="en-US" sz="1400" b="0" strike="noStrike" spc="-1" dirty="0">
              <a:latin typeface="Arial"/>
            </a:endParaRPr>
          </a:p>
          <a:p>
            <a:r>
              <a:rPr lang="en-US" sz="1400" b="0" strike="noStrike" spc="-1" dirty="0">
                <a:latin typeface="Arial"/>
              </a:rPr>
              <a:t>[2] Exterior walls will be deemed to be the subject of “structural alteration” if, in the</a:t>
            </a:r>
            <a:r>
              <a:rPr lang="en-US" sz="1400" b="0" strike="noStrike" spc="-1" dirty="0">
                <a:highlight>
                  <a:srgbClr val="FFFF00"/>
                </a:highlight>
                <a:latin typeface="Arial"/>
              </a:rPr>
              <a:t> judgment of the Building Official,</a:t>
            </a:r>
            <a:r>
              <a:rPr lang="en-US" sz="1400" b="0" strike="noStrike" spc="-1" dirty="0">
                <a:latin typeface="Arial"/>
              </a:rPr>
              <a:t> there is reasonable cause to believe that (a) the walls will be, or will have to be, substantially replaced during the construction process, or (b) the walls will not survive the construction process intact. </a:t>
            </a:r>
          </a:p>
        </p:txBody>
      </p:sp>
      <p:sp>
        <p:nvSpPr>
          <p:cNvPr id="181" name="TextShape 2"/>
          <p:cNvSpPr txBox="1"/>
          <p:nvPr/>
        </p:nvSpPr>
        <p:spPr>
          <a:xfrm>
            <a:off x="114612" y="1510990"/>
            <a:ext cx="10071360" cy="1335600"/>
          </a:xfrm>
          <a:prstGeom prst="rect">
            <a:avLst/>
          </a:prstGeom>
          <a:noFill/>
          <a:ln w="0">
            <a:noFill/>
          </a:ln>
        </p:spPr>
        <p:txBody>
          <a:bodyPr lIns="90000" tIns="45000" rIns="90000" bIns="45000">
            <a:noAutofit/>
          </a:bodyPr>
          <a:lstStyle/>
          <a:p>
            <a:r>
              <a:rPr lang="en-US" sz="3600" b="1" u="sng" strike="noStrike" spc="-1" dirty="0">
                <a:solidFill>
                  <a:srgbClr val="000000"/>
                </a:solidFill>
                <a:latin typeface="Arial" panose="020B0604020202020204" pitchFamily="34" charset="0"/>
                <a:cs typeface="Arial" panose="020B0604020202020204" pitchFamily="34" charset="0"/>
              </a:rPr>
              <a:t>One Family Dwellings – Site Plan Approval Required – </a:t>
            </a:r>
            <a:r>
              <a:rPr lang="en-US" sz="3600" b="1" u="sng" strike="noStrike" spc="-1" dirty="0">
                <a:latin typeface="Arial" panose="020B0604020202020204" pitchFamily="34" charset="0"/>
                <a:cs typeface="Arial" panose="020B0604020202020204" pitchFamily="34" charset="0"/>
              </a:rPr>
              <a:t>§ 310-26 D </a:t>
            </a:r>
            <a:r>
              <a:rPr lang="en-US" sz="3600" b="1" u="sng" strike="noStrike" spc="-1" dirty="0">
                <a:uFillTx/>
                <a:latin typeface="Arial" panose="020B0604020202020204" pitchFamily="34" charset="0"/>
                <a:cs typeface="Arial" panose="020B0604020202020204" pitchFamily="34" charset="0"/>
              </a:rPr>
              <a:t>New Subsection</a:t>
            </a:r>
            <a:endParaRPr lang="en-US" sz="3600" b="1" u="sng" strike="noStrike" spc="-1"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A00E2FA-24C3-4C19-9A44-C0ED1D7F4255}"/>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2" y="144015"/>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82" name="TextShape 1"/>
          <p:cNvSpPr txBox="1"/>
          <p:nvPr/>
        </p:nvSpPr>
        <p:spPr>
          <a:xfrm>
            <a:off x="504491" y="1427356"/>
            <a:ext cx="9071640" cy="861148"/>
          </a:xfrm>
          <a:prstGeom prst="rect">
            <a:avLst/>
          </a:prstGeom>
          <a:noFill/>
          <a:ln w="0">
            <a:noFill/>
          </a:ln>
        </p:spPr>
        <p:txBody>
          <a:bodyPr lIns="0" tIns="0" rIns="0" bIns="0" anchor="ctr">
            <a:normAutofit fontScale="85000" lnSpcReduction="20000"/>
          </a:bodyPr>
          <a:lstStyle/>
          <a:p>
            <a:pPr algn="ctr">
              <a:lnSpc>
                <a:spcPct val="100000"/>
              </a:lnSpc>
            </a:pPr>
            <a:r>
              <a:rPr lang="en-US" sz="4400" b="0" strike="noStrike" spc="-1" dirty="0">
                <a:solidFill>
                  <a:srgbClr val="000000"/>
                </a:solidFill>
                <a:latin typeface="Arial" panose="020B0604020202020204" pitchFamily="34" charset="0"/>
                <a:cs typeface="Arial" panose="020B0604020202020204" pitchFamily="34" charset="0"/>
              </a:rPr>
              <a:t>   </a:t>
            </a:r>
            <a:r>
              <a:rPr lang="en-US" sz="3800" b="1" u="sng" strike="noStrike" spc="-1" dirty="0">
                <a:solidFill>
                  <a:srgbClr val="000000"/>
                </a:solidFill>
                <a:latin typeface="Arial" panose="020B0604020202020204" pitchFamily="34" charset="0"/>
                <a:cs typeface="Arial" panose="020B0604020202020204" pitchFamily="34" charset="0"/>
              </a:rPr>
              <a:t>One Family Dwellings </a:t>
            </a:r>
            <a:r>
              <a:rPr lang="en-US" sz="3800" b="1" u="sng" strike="noStrike" spc="-1">
                <a:solidFill>
                  <a:srgbClr val="000000"/>
                </a:solidFill>
                <a:latin typeface="Arial" panose="020B0604020202020204" pitchFamily="34" charset="0"/>
                <a:cs typeface="Arial" panose="020B0604020202020204" pitchFamily="34" charset="0"/>
              </a:rPr>
              <a:t>– Demolition</a:t>
            </a:r>
          </a:p>
          <a:p>
            <a:pPr algn="ctr">
              <a:lnSpc>
                <a:spcPct val="100000"/>
              </a:lnSpc>
            </a:pPr>
            <a:r>
              <a:rPr lang="en-US" sz="3800" b="1" u="sng" strike="noStrike" spc="-1">
                <a:solidFill>
                  <a:srgbClr val="000000"/>
                </a:solidFill>
                <a:latin typeface="Arial" panose="020B0604020202020204" pitchFamily="34" charset="0"/>
                <a:cs typeface="Arial" panose="020B0604020202020204" pitchFamily="34" charset="0"/>
              </a:rPr>
              <a:t>§ </a:t>
            </a:r>
            <a:r>
              <a:rPr lang="en-US" sz="3800" b="1" u="sng" strike="noStrike" spc="-1" dirty="0">
                <a:solidFill>
                  <a:srgbClr val="000000"/>
                </a:solidFill>
                <a:latin typeface="Arial" panose="020B0604020202020204" pitchFamily="34" charset="0"/>
                <a:cs typeface="Arial" panose="020B0604020202020204" pitchFamily="34" charset="0"/>
              </a:rPr>
              <a:t>310-26 E </a:t>
            </a:r>
            <a:r>
              <a:rPr lang="en-US" sz="3800" b="1" u="sng" strike="noStrike" spc="-1" dirty="0">
                <a:solidFill>
                  <a:srgbClr val="000000"/>
                </a:solidFill>
                <a:uFillTx/>
                <a:latin typeface="Arial" panose="020B0604020202020204" pitchFamily="34" charset="0"/>
                <a:cs typeface="Arial" panose="020B0604020202020204" pitchFamily="34" charset="0"/>
              </a:rPr>
              <a:t>New Subsection</a:t>
            </a:r>
            <a:endParaRPr lang="en-US" sz="3800" b="1" u="sng" strike="noStrike" spc="-1" dirty="0">
              <a:solidFill>
                <a:srgbClr val="000000"/>
              </a:solidFill>
              <a:latin typeface="Arial" panose="020B0604020202020204" pitchFamily="34" charset="0"/>
              <a:cs typeface="Arial" panose="020B0604020202020204" pitchFamily="34" charset="0"/>
            </a:endParaRPr>
          </a:p>
        </p:txBody>
      </p:sp>
      <p:sp>
        <p:nvSpPr>
          <p:cNvPr id="183" name="TextShape 2"/>
          <p:cNvSpPr txBox="1"/>
          <p:nvPr/>
        </p:nvSpPr>
        <p:spPr>
          <a:xfrm>
            <a:off x="190726" y="2288504"/>
            <a:ext cx="9699171" cy="5161731"/>
          </a:xfrm>
          <a:prstGeom prst="rect">
            <a:avLst/>
          </a:prstGeom>
          <a:noFill/>
          <a:ln w="0">
            <a:noFill/>
          </a:ln>
        </p:spPr>
        <p:txBody>
          <a:bodyPr lIns="90000" tIns="45000" rIns="90000" bIns="45000">
            <a:noAutofit/>
          </a:bodyPr>
          <a:lstStyle/>
          <a:p>
            <a:r>
              <a:rPr lang="en-US" sz="1200" b="0" strike="noStrike" spc="-1" dirty="0">
                <a:latin typeface="Arial" panose="020B0604020202020204" pitchFamily="34" charset="0"/>
                <a:cs typeface="Arial" panose="020B0604020202020204" pitchFamily="34" charset="0"/>
              </a:rPr>
              <a:t>§ 310-26 E. </a:t>
            </a:r>
            <a:r>
              <a:rPr lang="en-US" sz="1200" b="0" strike="noStrike" spc="-1" dirty="0">
                <a:highlight>
                  <a:srgbClr val="FFFF00"/>
                </a:highlight>
                <a:latin typeface="Arial" panose="020B0604020202020204" pitchFamily="34" charset="0"/>
                <a:cs typeface="Arial" panose="020B0604020202020204" pitchFamily="34" charset="0"/>
              </a:rPr>
              <a:t>Demolition</a:t>
            </a:r>
            <a:r>
              <a:rPr lang="en-US" sz="1200" b="0" strike="noStrike" spc="-1" dirty="0">
                <a:latin typeface="Arial" panose="020B0604020202020204" pitchFamily="34" charset="0"/>
                <a:cs typeface="Arial" panose="020B0604020202020204" pitchFamily="34" charset="0"/>
              </a:rPr>
              <a:t>. </a:t>
            </a:r>
          </a:p>
          <a:p>
            <a:r>
              <a:rPr lang="en-US" sz="1200" b="0" strike="noStrike" spc="-1" dirty="0">
                <a:latin typeface="Arial" panose="020B0604020202020204" pitchFamily="34" charset="0"/>
                <a:cs typeface="Arial" panose="020B0604020202020204" pitchFamily="34" charset="0"/>
              </a:rPr>
              <a:t>(1) The following shall be required in connection with site plan approval for demolition: </a:t>
            </a:r>
          </a:p>
          <a:p>
            <a:r>
              <a:rPr lang="en-US" sz="1200" b="0" strike="noStrike" spc="-1" dirty="0">
                <a:highlight>
                  <a:srgbClr val="81D41A"/>
                </a:highlight>
                <a:latin typeface="Arial" panose="020B0604020202020204" pitchFamily="34" charset="0"/>
                <a:cs typeface="Arial" panose="020B0604020202020204" pitchFamily="34" charset="0"/>
              </a:rPr>
              <a:t>(a)</a:t>
            </a:r>
            <a:r>
              <a:rPr lang="en-US" sz="1200" b="0" strike="noStrike" spc="-1" dirty="0">
                <a:latin typeface="Arial" panose="020B0604020202020204" pitchFamily="34" charset="0"/>
                <a:cs typeface="Arial" panose="020B0604020202020204" pitchFamily="34" charset="0"/>
              </a:rPr>
              <a:t> The </a:t>
            </a:r>
            <a:r>
              <a:rPr lang="en-US" sz="1200" b="0" strike="noStrike" spc="-1" dirty="0">
                <a:highlight>
                  <a:srgbClr val="FFFF00"/>
                </a:highlight>
                <a:latin typeface="Arial" panose="020B0604020202020204" pitchFamily="34" charset="0"/>
                <a:cs typeface="Arial" panose="020B0604020202020204" pitchFamily="34" charset="0"/>
              </a:rPr>
              <a:t>Planning Board </a:t>
            </a:r>
            <a:r>
              <a:rPr lang="en-US" sz="1200" b="0" strike="noStrike" spc="-1" dirty="0">
                <a:latin typeface="Arial" panose="020B0604020202020204" pitchFamily="34" charset="0"/>
                <a:cs typeface="Arial" panose="020B0604020202020204" pitchFamily="34" charset="0"/>
              </a:rPr>
              <a:t>shall not issue </a:t>
            </a:r>
            <a:r>
              <a:rPr lang="en-US" sz="1200" b="0" strike="noStrike" spc="-1" dirty="0">
                <a:highlight>
                  <a:srgbClr val="FFFF00"/>
                </a:highlight>
                <a:latin typeface="Arial" panose="020B0604020202020204" pitchFamily="34" charset="0"/>
                <a:cs typeface="Arial" panose="020B0604020202020204" pitchFamily="34" charset="0"/>
              </a:rPr>
              <a:t>site plan approval for any demolition</a:t>
            </a:r>
            <a:r>
              <a:rPr lang="en-US" sz="1200" b="0" strike="noStrike" spc="-1" dirty="0">
                <a:latin typeface="Arial" panose="020B0604020202020204" pitchFamily="34" charset="0"/>
                <a:cs typeface="Arial" panose="020B0604020202020204" pitchFamily="34" charset="0"/>
              </a:rPr>
              <a:t> until the Planning Board approves a </a:t>
            </a:r>
            <a:r>
              <a:rPr lang="en-US" sz="1200" b="0" strike="noStrike" spc="-1" dirty="0">
                <a:highlight>
                  <a:srgbClr val="FFFF00"/>
                </a:highlight>
                <a:latin typeface="Arial" panose="020B0604020202020204" pitchFamily="34" charset="0"/>
                <a:cs typeface="Arial" panose="020B0604020202020204" pitchFamily="34" charset="0"/>
              </a:rPr>
              <a:t>demolition management plan</a:t>
            </a:r>
            <a:r>
              <a:rPr lang="en-US" sz="1200" b="0" strike="noStrike" spc="-1" dirty="0">
                <a:latin typeface="Arial" panose="020B0604020202020204" pitchFamily="34" charset="0"/>
                <a:cs typeface="Arial" panose="020B0604020202020204" pitchFamily="34" charset="0"/>
              </a:rPr>
              <a:t> and </a:t>
            </a:r>
            <a:r>
              <a:rPr lang="en-US" sz="1200" b="0" strike="noStrike" spc="-1" dirty="0">
                <a:highlight>
                  <a:srgbClr val="FFFF00"/>
                </a:highlight>
                <a:latin typeface="Arial" panose="020B0604020202020204" pitchFamily="34" charset="0"/>
                <a:cs typeface="Arial" panose="020B0604020202020204" pitchFamily="34" charset="0"/>
              </a:rPr>
              <a:t>site restoration plan</a:t>
            </a:r>
            <a:r>
              <a:rPr lang="en-US" sz="1200" b="0" strike="noStrike" spc="-1" dirty="0">
                <a:latin typeface="Arial" panose="020B0604020202020204" pitchFamily="34" charset="0"/>
                <a:cs typeface="Arial" panose="020B0604020202020204" pitchFamily="34" charset="0"/>
              </a:rPr>
              <a:t>. The </a:t>
            </a:r>
            <a:r>
              <a:rPr lang="en-US" sz="1200" b="0" strike="noStrike" spc="-1" dirty="0">
                <a:highlight>
                  <a:srgbClr val="FFFF00"/>
                </a:highlight>
                <a:latin typeface="Arial" panose="020B0604020202020204" pitchFamily="34" charset="0"/>
                <a:cs typeface="Arial" panose="020B0604020202020204" pitchFamily="34" charset="0"/>
              </a:rPr>
              <a:t>demolition plan and site restoration plans</a:t>
            </a:r>
            <a:r>
              <a:rPr lang="en-US" sz="1200" b="0" strike="noStrike" spc="-1" dirty="0">
                <a:latin typeface="Arial" panose="020B0604020202020204" pitchFamily="34" charset="0"/>
                <a:cs typeface="Arial" panose="020B0604020202020204" pitchFamily="34" charset="0"/>
              </a:rPr>
              <a:t> shall </a:t>
            </a:r>
            <a:r>
              <a:rPr lang="en-US" sz="1200" b="0" strike="noStrike" spc="-1" dirty="0">
                <a:highlight>
                  <a:srgbClr val="FFFF00"/>
                </a:highlight>
                <a:latin typeface="Arial" panose="020B0604020202020204" pitchFamily="34" charset="0"/>
                <a:cs typeface="Arial" panose="020B0604020202020204" pitchFamily="34" charset="0"/>
              </a:rPr>
              <a:t>include, but not be limited</a:t>
            </a:r>
            <a:r>
              <a:rPr lang="en-US" sz="1200" b="0" strike="noStrike" spc="-1" dirty="0">
                <a:latin typeface="Arial" panose="020B0604020202020204" pitchFamily="34" charset="0"/>
                <a:cs typeface="Arial" panose="020B0604020202020204" pitchFamily="34" charset="0"/>
              </a:rPr>
              <a:t> to: </a:t>
            </a:r>
          </a:p>
          <a:p>
            <a:r>
              <a:rPr lang="en-US" sz="1200" b="0" strike="noStrike" spc="-1" dirty="0">
                <a:latin typeface="Arial" panose="020B0604020202020204" pitchFamily="34" charset="0"/>
                <a:cs typeface="Arial" panose="020B0604020202020204" pitchFamily="34" charset="0"/>
              </a:rPr>
              <a:t>	</a:t>
            </a:r>
            <a:r>
              <a:rPr lang="en-US" sz="1200" b="0" strike="noStrike" spc="-1" dirty="0">
                <a:highlight>
                  <a:srgbClr val="FFFF00"/>
                </a:highlight>
                <a:latin typeface="Arial" panose="020B0604020202020204" pitchFamily="34" charset="0"/>
                <a:cs typeface="Arial" panose="020B0604020202020204" pitchFamily="34" charset="0"/>
              </a:rPr>
              <a:t>[1]</a:t>
            </a:r>
            <a:r>
              <a:rPr lang="en-US" sz="1200" b="0" strike="noStrike" spc="-1" dirty="0">
                <a:latin typeface="Arial" panose="020B0604020202020204" pitchFamily="34" charset="0"/>
                <a:cs typeface="Arial" panose="020B0604020202020204" pitchFamily="34" charset="0"/>
              </a:rPr>
              <a:t> The time frames during which demolition and site restoration may occur and must be completed; </a:t>
            </a:r>
            <a:r>
              <a:rPr lang="en-US" sz="1200" b="0" strike="noStrike" spc="-1" dirty="0">
                <a:latin typeface="Arial" panose="020B0604020202020204" pitchFamily="34" charset="0"/>
                <a:ea typeface="Calibri;Calibri"/>
                <a:cs typeface="Arial" panose="020B0604020202020204" pitchFamily="34" charset="0"/>
              </a:rPr>
              <a:t> </a:t>
            </a:r>
            <a:endParaRPr lang="en-US" sz="1200" b="0" strike="noStrike" spc="-1" dirty="0">
              <a:latin typeface="Arial" panose="020B0604020202020204" pitchFamily="34" charset="0"/>
              <a:cs typeface="Arial" panose="020B0604020202020204" pitchFamily="34" charset="0"/>
            </a:endParaRPr>
          </a:p>
          <a:p>
            <a:r>
              <a:rPr lang="en-US" sz="1200" b="0" strike="noStrike" spc="-1" dirty="0">
                <a:latin typeface="Arial" panose="020B0604020202020204" pitchFamily="34" charset="0"/>
                <a:cs typeface="Arial" panose="020B0604020202020204" pitchFamily="34" charset="0"/>
              </a:rPr>
              <a:t>	</a:t>
            </a:r>
            <a:r>
              <a:rPr lang="en-US" sz="1200" b="0" strike="noStrike" spc="-1" dirty="0">
                <a:highlight>
                  <a:srgbClr val="FFFF00"/>
                </a:highlight>
                <a:latin typeface="Arial" panose="020B0604020202020204" pitchFamily="34" charset="0"/>
                <a:cs typeface="Arial" panose="020B0604020202020204" pitchFamily="34" charset="0"/>
              </a:rPr>
              <a:t>[2] </a:t>
            </a:r>
            <a:r>
              <a:rPr lang="en-US" sz="1200" b="0" strike="noStrike" spc="-1" dirty="0">
                <a:latin typeface="Arial" panose="020B0604020202020204" pitchFamily="34" charset="0"/>
                <a:cs typeface="Arial" panose="020B0604020202020204" pitchFamily="34" charset="0"/>
              </a:rPr>
              <a:t>A requirement to fill all exposed below-grade areas with soil and that the lot be graded to match adjacent grades, all in compliance with Chapter 257, Stormwater Management and Erosion and Sediment Control; </a:t>
            </a:r>
          </a:p>
          <a:p>
            <a:r>
              <a:rPr lang="en-US" sz="1200" b="0" strike="noStrike" spc="-1" dirty="0">
                <a:latin typeface="Arial" panose="020B0604020202020204" pitchFamily="34" charset="0"/>
                <a:cs typeface="Arial" panose="020B0604020202020204" pitchFamily="34" charset="0"/>
              </a:rPr>
              <a:t>	</a:t>
            </a:r>
            <a:r>
              <a:rPr lang="en-US" sz="1200" b="0" strike="noStrike" spc="-1" dirty="0">
                <a:highlight>
                  <a:srgbClr val="FFFF00"/>
                </a:highlight>
                <a:latin typeface="Arial" panose="020B0604020202020204" pitchFamily="34" charset="0"/>
                <a:cs typeface="Arial" panose="020B0604020202020204" pitchFamily="34" charset="0"/>
              </a:rPr>
              <a:t>[3]</a:t>
            </a:r>
            <a:r>
              <a:rPr lang="en-US" sz="1200" b="0" strike="noStrike" spc="-1" dirty="0">
                <a:latin typeface="Arial" panose="020B0604020202020204" pitchFamily="34" charset="0"/>
                <a:cs typeface="Arial" panose="020B0604020202020204" pitchFamily="34" charset="0"/>
              </a:rPr>
              <a:t> A requirement that all aboveground and overhead utilities be removed; </a:t>
            </a:r>
          </a:p>
          <a:p>
            <a:r>
              <a:rPr lang="en-US" sz="1200" b="0" strike="noStrike" spc="-1" dirty="0">
                <a:latin typeface="Arial" panose="020B0604020202020204" pitchFamily="34" charset="0"/>
                <a:cs typeface="Arial" panose="020B0604020202020204" pitchFamily="34" charset="0"/>
              </a:rPr>
              <a:t>	</a:t>
            </a:r>
            <a:r>
              <a:rPr lang="en-US" sz="1200" b="0" strike="noStrike" spc="-1" dirty="0">
                <a:highlight>
                  <a:srgbClr val="FFFF00"/>
                </a:highlight>
                <a:latin typeface="Arial" panose="020B0604020202020204" pitchFamily="34" charset="0"/>
                <a:cs typeface="Arial" panose="020B0604020202020204" pitchFamily="34" charset="0"/>
              </a:rPr>
              <a:t>[4</a:t>
            </a:r>
            <a:r>
              <a:rPr lang="en-US" sz="1200" b="0" strike="noStrike" spc="-1" dirty="0">
                <a:latin typeface="Arial" panose="020B0604020202020204" pitchFamily="34" charset="0"/>
                <a:cs typeface="Arial" panose="020B0604020202020204" pitchFamily="34" charset="0"/>
              </a:rPr>
              <a:t>] Where, upon satisfaction of the conditions provided below, the Planning Board permits foundation and/or other below-grade infrastructure or materials to remain on the lot, a requirement that a survey showing the locations and dimensions of such foundation and below-grade infrastructure and materials to remain after demolition be filed with the Building Department; </a:t>
            </a:r>
          </a:p>
          <a:p>
            <a:r>
              <a:rPr lang="en-US" sz="1200" b="0" strike="noStrike" spc="-1" dirty="0">
                <a:latin typeface="Arial" panose="020B0604020202020204" pitchFamily="34" charset="0"/>
                <a:cs typeface="Arial" panose="020B0604020202020204" pitchFamily="34" charset="0"/>
              </a:rPr>
              <a:t>	</a:t>
            </a:r>
            <a:r>
              <a:rPr lang="en-US" sz="1200" b="0" strike="noStrike" spc="-1" dirty="0">
                <a:highlight>
                  <a:srgbClr val="FFFF00"/>
                </a:highlight>
                <a:latin typeface="Arial" panose="020B0604020202020204" pitchFamily="34" charset="0"/>
                <a:cs typeface="Arial" panose="020B0604020202020204" pitchFamily="34" charset="0"/>
              </a:rPr>
              <a:t>[5]</a:t>
            </a:r>
            <a:r>
              <a:rPr lang="en-US" sz="1200" b="0" strike="noStrike" spc="-1" dirty="0">
                <a:latin typeface="Arial" panose="020B0604020202020204" pitchFamily="34" charset="0"/>
                <a:cs typeface="Arial" panose="020B0604020202020204" pitchFamily="34" charset="0"/>
              </a:rPr>
              <a:t> A plan to protect trees (including the root systems of trees located on adjacent properties) and other vegetation during demolition operations; </a:t>
            </a:r>
          </a:p>
          <a:p>
            <a:r>
              <a:rPr lang="en-US" sz="1200" b="0" strike="noStrike" spc="-1" dirty="0">
                <a:latin typeface="Arial" panose="020B0604020202020204" pitchFamily="34" charset="0"/>
                <a:cs typeface="Arial" panose="020B0604020202020204" pitchFamily="34" charset="0"/>
              </a:rPr>
              <a:t>	</a:t>
            </a:r>
            <a:r>
              <a:rPr lang="en-US" sz="1200" b="0" strike="noStrike" spc="-1" dirty="0">
                <a:highlight>
                  <a:srgbClr val="FFFF00"/>
                </a:highlight>
                <a:latin typeface="Arial" panose="020B0604020202020204" pitchFamily="34" charset="0"/>
                <a:cs typeface="Arial" panose="020B0604020202020204" pitchFamily="34" charset="0"/>
              </a:rPr>
              <a:t>[6]</a:t>
            </a:r>
            <a:r>
              <a:rPr lang="en-US" sz="1200" b="0" strike="noStrike" spc="-1" dirty="0">
                <a:latin typeface="Arial" panose="020B0604020202020204" pitchFamily="34" charset="0"/>
                <a:cs typeface="Arial" panose="020B0604020202020204" pitchFamily="34" charset="0"/>
              </a:rPr>
              <a:t> A post-demolition landscaping plan in accordance with the Planning Board's requirements, which shall include maintenance of such landscaping and a prohibition against bare areas of soil; and </a:t>
            </a:r>
          </a:p>
          <a:p>
            <a:r>
              <a:rPr lang="en-US" sz="1200" b="0" strike="noStrike" spc="-1" dirty="0">
                <a:latin typeface="Arial" panose="020B0604020202020204" pitchFamily="34" charset="0"/>
                <a:cs typeface="Arial" panose="020B0604020202020204" pitchFamily="34" charset="0"/>
              </a:rPr>
              <a:t>	</a:t>
            </a:r>
            <a:r>
              <a:rPr lang="en-US" sz="1200" b="0" strike="noStrike" spc="-1" dirty="0">
                <a:highlight>
                  <a:srgbClr val="FFFF00"/>
                </a:highlight>
                <a:latin typeface="Arial" panose="020B0604020202020204" pitchFamily="34" charset="0"/>
                <a:cs typeface="Arial" panose="020B0604020202020204" pitchFamily="34" charset="0"/>
              </a:rPr>
              <a:t>[7]</a:t>
            </a:r>
            <a:r>
              <a:rPr lang="en-US" sz="1200" b="0" strike="noStrike" spc="-1" dirty="0">
                <a:latin typeface="Arial" panose="020B0604020202020204" pitchFamily="34" charset="0"/>
                <a:cs typeface="Arial" panose="020B0604020202020204" pitchFamily="34" charset="0"/>
              </a:rPr>
              <a:t> A prohibition against chain-link fencing and gates when demolition is complete. </a:t>
            </a:r>
          </a:p>
          <a:p>
            <a:r>
              <a:rPr lang="en-US" sz="1200" b="0" strike="noStrike" spc="-1" dirty="0">
                <a:highlight>
                  <a:srgbClr val="81D41A"/>
                </a:highlight>
                <a:latin typeface="Arial" panose="020B0604020202020204" pitchFamily="34" charset="0"/>
                <a:cs typeface="Arial" panose="020B0604020202020204" pitchFamily="34" charset="0"/>
              </a:rPr>
              <a:t>(b) </a:t>
            </a:r>
            <a:r>
              <a:rPr lang="en-US" sz="1200" b="0" strike="noStrike" spc="-1" dirty="0">
                <a:latin typeface="Arial" panose="020B0604020202020204" pitchFamily="34" charset="0"/>
                <a:cs typeface="Arial" panose="020B0604020202020204" pitchFamily="34" charset="0"/>
              </a:rPr>
              <a:t>If a </a:t>
            </a:r>
            <a:r>
              <a:rPr lang="en-US" sz="1200" b="0" strike="noStrike" spc="-1" dirty="0">
                <a:highlight>
                  <a:srgbClr val="FFFF00"/>
                </a:highlight>
                <a:latin typeface="Arial" panose="020B0604020202020204" pitchFamily="34" charset="0"/>
                <a:cs typeface="Arial" panose="020B0604020202020204" pitchFamily="34" charset="0"/>
              </a:rPr>
              <a:t>site plan application for new improvements</a:t>
            </a:r>
            <a:r>
              <a:rPr lang="en-US" sz="1200" b="0" strike="noStrike" spc="-1" dirty="0">
                <a:latin typeface="Arial" panose="020B0604020202020204" pitchFamily="34" charset="0"/>
                <a:cs typeface="Arial" panose="020B0604020202020204" pitchFamily="34" charset="0"/>
              </a:rPr>
              <a:t> is </a:t>
            </a:r>
            <a:r>
              <a:rPr lang="en-US" sz="1200" b="0" strike="noStrike" spc="-1" dirty="0">
                <a:highlight>
                  <a:srgbClr val="FFFF00"/>
                </a:highlight>
                <a:latin typeface="Arial" panose="020B0604020202020204" pitchFamily="34" charset="0"/>
                <a:cs typeface="Arial" panose="020B0604020202020204" pitchFamily="34" charset="0"/>
              </a:rPr>
              <a:t>pending</a:t>
            </a:r>
            <a:r>
              <a:rPr lang="en-US" sz="1200" b="0" strike="noStrike" spc="-1" dirty="0">
                <a:latin typeface="Arial" panose="020B0604020202020204" pitchFamily="34" charset="0"/>
                <a:cs typeface="Arial" panose="020B0604020202020204" pitchFamily="34" charset="0"/>
              </a:rPr>
              <a:t>, the Planning Board shall </a:t>
            </a:r>
            <a:r>
              <a:rPr lang="en-US" sz="1200" b="0" strike="noStrike" spc="-1" dirty="0">
                <a:highlight>
                  <a:srgbClr val="FFFF00"/>
                </a:highlight>
                <a:latin typeface="Arial" panose="020B0604020202020204" pitchFamily="34" charset="0"/>
                <a:cs typeface="Arial" panose="020B0604020202020204" pitchFamily="34" charset="0"/>
              </a:rPr>
              <a:t>require that demolition not occur</a:t>
            </a:r>
            <a:r>
              <a:rPr lang="en-US" sz="1200" b="0" strike="noStrike" spc="-1" dirty="0">
                <a:latin typeface="Arial" panose="020B0604020202020204" pitchFamily="34" charset="0"/>
                <a:cs typeface="Arial" panose="020B0604020202020204" pitchFamily="34" charset="0"/>
              </a:rPr>
              <a:t> until the new </a:t>
            </a:r>
            <a:r>
              <a:rPr lang="en-US" sz="1200" b="0" strike="noStrike" spc="-1" dirty="0">
                <a:highlight>
                  <a:srgbClr val="FFFF00"/>
                </a:highlight>
                <a:latin typeface="Arial" panose="020B0604020202020204" pitchFamily="34" charset="0"/>
                <a:cs typeface="Arial" panose="020B0604020202020204" pitchFamily="34" charset="0"/>
              </a:rPr>
              <a:t>improvements</a:t>
            </a:r>
            <a:r>
              <a:rPr lang="en-US" sz="1200" b="0" strike="noStrike" spc="-1" dirty="0">
                <a:latin typeface="Arial" panose="020B0604020202020204" pitchFamily="34" charset="0"/>
                <a:cs typeface="Arial" panose="020B0604020202020204" pitchFamily="34" charset="0"/>
              </a:rPr>
              <a:t> have </a:t>
            </a:r>
            <a:r>
              <a:rPr lang="en-US" sz="1200" b="0" strike="noStrike" spc="-1" dirty="0">
                <a:highlight>
                  <a:srgbClr val="FFFF00"/>
                </a:highlight>
                <a:latin typeface="Arial" panose="020B0604020202020204" pitchFamily="34" charset="0"/>
                <a:cs typeface="Arial" panose="020B0604020202020204" pitchFamily="34" charset="0"/>
              </a:rPr>
              <a:t>all required permits and approvals</a:t>
            </a:r>
            <a:r>
              <a:rPr lang="en-US" sz="1200" b="0" strike="noStrike" spc="-1" dirty="0">
                <a:latin typeface="Arial" panose="020B0604020202020204" pitchFamily="34" charset="0"/>
                <a:cs typeface="Arial" panose="020B0604020202020204" pitchFamily="34" charset="0"/>
              </a:rPr>
              <a:t>. </a:t>
            </a:r>
          </a:p>
          <a:p>
            <a:r>
              <a:rPr lang="en-US" sz="1200" b="0" strike="noStrike" spc="-1" dirty="0">
                <a:highlight>
                  <a:srgbClr val="81D41A"/>
                </a:highlight>
                <a:latin typeface="Arial" panose="020B0604020202020204" pitchFamily="34" charset="0"/>
                <a:cs typeface="Arial" panose="020B0604020202020204" pitchFamily="34" charset="0"/>
              </a:rPr>
              <a:t>(c)</a:t>
            </a:r>
            <a:r>
              <a:rPr lang="en-US" sz="1200" b="0" strike="noStrike" spc="-1" dirty="0">
                <a:latin typeface="Arial" panose="020B0604020202020204" pitchFamily="34" charset="0"/>
                <a:cs typeface="Arial" panose="020B0604020202020204" pitchFamily="34" charset="0"/>
              </a:rPr>
              <a:t> Where an applicant seeks approval for the foundation and/or other below-grade infrastructure or materials to remain on the lot, the applicant shall submit a certified statement from the applicant's engineer that the foundation and such infrastructure and materials and the methods proposed to cover them are structurally sufficient and will not, under reasonably expected circumstances, cause any instability on the lot within the next 10 years. </a:t>
            </a:r>
          </a:p>
          <a:p>
            <a:r>
              <a:rPr lang="en-US" sz="1200" b="0" strike="noStrike" spc="-1" dirty="0">
                <a:highlight>
                  <a:srgbClr val="81D41A"/>
                </a:highlight>
                <a:latin typeface="Arial" panose="020B0604020202020204" pitchFamily="34" charset="0"/>
                <a:cs typeface="Arial" panose="020B0604020202020204" pitchFamily="34" charset="0"/>
              </a:rPr>
              <a:t>(d)</a:t>
            </a:r>
            <a:r>
              <a:rPr lang="en-US" sz="1200" b="0" strike="noStrike" spc="-1" dirty="0">
                <a:latin typeface="Arial" panose="020B0604020202020204" pitchFamily="34" charset="0"/>
                <a:cs typeface="Arial" panose="020B0604020202020204" pitchFamily="34" charset="0"/>
              </a:rPr>
              <a:t> Exceptions. Where the Building Official determines that the improvement or part thereof creates an</a:t>
            </a:r>
            <a:r>
              <a:rPr lang="en-US" sz="1200" b="0" strike="noStrike" spc="-1" dirty="0">
                <a:highlight>
                  <a:srgbClr val="FFFF00"/>
                </a:highlight>
                <a:latin typeface="Arial" panose="020B0604020202020204" pitchFamily="34" charset="0"/>
                <a:cs typeface="Arial" panose="020B0604020202020204" pitchFamily="34" charset="0"/>
              </a:rPr>
              <a:t> immediate threat to the health, safety, or welfare of the community,</a:t>
            </a:r>
            <a:r>
              <a:rPr lang="en-US" sz="1200" b="0" strike="noStrike" spc="-1" dirty="0">
                <a:latin typeface="Arial" panose="020B0604020202020204" pitchFamily="34" charset="0"/>
                <a:cs typeface="Arial" panose="020B0604020202020204" pitchFamily="34" charset="0"/>
              </a:rPr>
              <a:t> the Building Inspector may permit demolition to occur without the Planning Board having first issued site plan approval, including a demolition management plan and site restoration plan. The applicant must either concurrently during demolition, or immediately thereafter if it is not feasible to do so concurrently, seek approval from the Planning Board of a site plan and post-demolition site restoration plan, which shall include the same provisions referenced in Subsection E(1) above, and failure to seek such approvals shall be a violation subject to the penalties in the following subsection. </a:t>
            </a:r>
          </a:p>
        </p:txBody>
      </p:sp>
      <p:pic>
        <p:nvPicPr>
          <p:cNvPr id="4" name="Picture 3">
            <a:extLst>
              <a:ext uri="{FF2B5EF4-FFF2-40B4-BE49-F238E27FC236}">
                <a16:creationId xmlns:a16="http://schemas.microsoft.com/office/drawing/2014/main" id="{B674687B-8A96-4E0B-935A-F555F43BF623}"/>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1" y="432"/>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84" name="TextShape 1"/>
          <p:cNvSpPr txBox="1"/>
          <p:nvPr/>
        </p:nvSpPr>
        <p:spPr>
          <a:xfrm>
            <a:off x="504491" y="2250475"/>
            <a:ext cx="9071640" cy="1262160"/>
          </a:xfrm>
          <a:prstGeom prst="rect">
            <a:avLst/>
          </a:prstGeom>
          <a:noFill/>
          <a:ln w="0">
            <a:noFill/>
          </a:ln>
        </p:spPr>
        <p:txBody>
          <a:bodyPr lIns="0" tIns="0" rIns="0" bIns="0" anchor="ctr">
            <a:normAutofit lnSpcReduction="10000"/>
          </a:bodyPr>
          <a:lstStyle/>
          <a:p>
            <a:pPr algn="ctr"/>
            <a:r>
              <a:rPr lang="en-US" sz="4400" b="1" u="sng" strike="noStrike" spc="-1" dirty="0">
                <a:solidFill>
                  <a:srgbClr val="000000"/>
                </a:solidFill>
                <a:latin typeface="Arial" panose="020B0604020202020204" pitchFamily="34" charset="0"/>
                <a:cs typeface="Arial" panose="020B0604020202020204" pitchFamily="34" charset="0"/>
              </a:rPr>
              <a:t>Preliminary Site Plan Approval </a:t>
            </a:r>
            <a:br>
              <a:rPr b="1" u="sng" dirty="0">
                <a:latin typeface="Arial" panose="020B0604020202020204" pitchFamily="34" charset="0"/>
                <a:cs typeface="Arial" panose="020B0604020202020204" pitchFamily="34" charset="0"/>
              </a:rPr>
            </a:br>
            <a:r>
              <a:rPr lang="en-US" sz="4400" b="1" u="sng" strike="noStrike" spc="-1" dirty="0">
                <a:solidFill>
                  <a:srgbClr val="000000"/>
                </a:solidFill>
                <a:latin typeface="Arial" panose="020B0604020202020204" pitchFamily="34" charset="0"/>
                <a:cs typeface="Arial" panose="020B0604020202020204" pitchFamily="34" charset="0"/>
              </a:rPr>
              <a:t>§310-27 E(1) </a:t>
            </a:r>
            <a:r>
              <a:rPr lang="en-US" sz="4400" b="1" u="sng" strike="noStrike" spc="-1" dirty="0">
                <a:solidFill>
                  <a:srgbClr val="000000"/>
                </a:solidFill>
                <a:uFillTx/>
                <a:latin typeface="Arial" panose="020B0604020202020204" pitchFamily="34" charset="0"/>
                <a:cs typeface="Arial" panose="020B0604020202020204" pitchFamily="34" charset="0"/>
              </a:rPr>
              <a:t>New Subsection</a:t>
            </a:r>
            <a:endParaRPr lang="en-US" sz="4400" b="1" u="sng" strike="noStrike" spc="-1" dirty="0">
              <a:solidFill>
                <a:srgbClr val="000000"/>
              </a:solidFill>
              <a:latin typeface="Arial" panose="020B0604020202020204" pitchFamily="34" charset="0"/>
              <a:cs typeface="Arial" panose="020B0604020202020204" pitchFamily="34" charset="0"/>
            </a:endParaRPr>
          </a:p>
        </p:txBody>
      </p:sp>
      <p:sp>
        <p:nvSpPr>
          <p:cNvPr id="185" name="TextShape 2"/>
          <p:cNvSpPr txBox="1"/>
          <p:nvPr/>
        </p:nvSpPr>
        <p:spPr>
          <a:xfrm>
            <a:off x="234135" y="4389339"/>
            <a:ext cx="9612351" cy="1676924"/>
          </a:xfrm>
          <a:prstGeom prst="rect">
            <a:avLst/>
          </a:prstGeom>
          <a:noFill/>
          <a:ln w="0">
            <a:noFill/>
          </a:ln>
        </p:spPr>
        <p:txBody>
          <a:bodyPr lIns="90000" tIns="45000" rIns="90000" bIns="45000">
            <a:noAutofit/>
          </a:bodyPr>
          <a:lstStyle/>
          <a:p>
            <a:r>
              <a:rPr lang="en-US" sz="1400" b="0" strike="noStrike" spc="-1" dirty="0">
                <a:latin typeface="Arial"/>
              </a:rPr>
              <a:t>§310-27 E (1) The Planning Board shall review such application and after notice and hearing shall take official action within 62 days after such hearing is completed by </a:t>
            </a:r>
            <a:r>
              <a:rPr lang="en-US" sz="1400" b="0" strike="noStrike" spc="-1" dirty="0">
                <a:highlight>
                  <a:srgbClr val="FFFF00"/>
                </a:highlight>
                <a:latin typeface="Arial"/>
              </a:rPr>
              <a:t>(a) granting preliminary approva</a:t>
            </a:r>
            <a:r>
              <a:rPr lang="en-US" sz="1400" b="0" strike="noStrike" spc="-1" dirty="0">
                <a:latin typeface="Arial"/>
              </a:rPr>
              <a:t>l; </a:t>
            </a:r>
            <a:r>
              <a:rPr lang="en-US" sz="1400" b="0" strike="noStrike" spc="-1" dirty="0">
                <a:highlight>
                  <a:srgbClr val="FFFF00"/>
                </a:highlight>
                <a:latin typeface="Arial"/>
              </a:rPr>
              <a:t>(b) granting preliminary approval with modifications </a:t>
            </a:r>
            <a:r>
              <a:rPr lang="en-US" sz="1400" b="0" strike="noStrike" spc="-1" dirty="0">
                <a:latin typeface="Arial"/>
              </a:rPr>
              <a:t>(including conditions and safeguards designed to promote the purposes of Article VIII); or (3) </a:t>
            </a:r>
            <a:r>
              <a:rPr lang="en-US" sz="1400" b="0" strike="noStrike" spc="-1" dirty="0">
                <a:highlight>
                  <a:srgbClr val="FFFF00"/>
                </a:highlight>
                <a:latin typeface="Arial"/>
              </a:rPr>
              <a:t>disapproving the application</a:t>
            </a:r>
            <a:r>
              <a:rPr lang="en-US" sz="1400" b="0" strike="noStrike" spc="-1" dirty="0">
                <a:latin typeface="Arial"/>
              </a:rPr>
              <a:t>, being guided by the standards set forth in § 310-30 of this article. </a:t>
            </a:r>
            <a:r>
              <a:rPr lang="en-US" sz="1400" b="0" strike="noStrike" spc="-1" dirty="0">
                <a:highlight>
                  <a:srgbClr val="FFFF00"/>
                </a:highlight>
                <a:latin typeface="Arial"/>
              </a:rPr>
              <a:t>Preliminary approval</a:t>
            </a:r>
            <a:r>
              <a:rPr lang="en-US" sz="1400" b="0" strike="noStrike" spc="-1" dirty="0">
                <a:latin typeface="Arial"/>
              </a:rPr>
              <a:t> shall be </a:t>
            </a:r>
            <a:r>
              <a:rPr lang="en-US" sz="1400" b="0" strike="noStrike" spc="-1" dirty="0">
                <a:highlight>
                  <a:srgbClr val="FFFF00"/>
                </a:highlight>
                <a:latin typeface="Arial"/>
              </a:rPr>
              <a:t>subject</a:t>
            </a:r>
            <a:r>
              <a:rPr lang="en-US" sz="1400" b="0" strike="noStrike" spc="-1" dirty="0">
                <a:latin typeface="Arial"/>
              </a:rPr>
              <a:t> to any s</a:t>
            </a:r>
            <a:r>
              <a:rPr lang="en-US" sz="1400" b="0" strike="noStrike" spc="-1" dirty="0">
                <a:highlight>
                  <a:srgbClr val="FFFF00"/>
                </a:highlight>
                <a:latin typeface="Arial"/>
              </a:rPr>
              <a:t>ite and on-tract improvement requirements</a:t>
            </a:r>
            <a:r>
              <a:rPr lang="en-US" sz="1400" b="0" strike="noStrike" spc="-1" dirty="0">
                <a:latin typeface="Arial"/>
              </a:rPr>
              <a:t> imposed pursuant to </a:t>
            </a:r>
            <a:r>
              <a:rPr lang="en-US" sz="1400" b="0" strike="noStrike" spc="-1" dirty="0">
                <a:highlight>
                  <a:srgbClr val="FFFF00"/>
                </a:highlight>
                <a:latin typeface="Arial"/>
              </a:rPr>
              <a:t>§ 310-29</a:t>
            </a:r>
            <a:r>
              <a:rPr lang="en-US" sz="1400" b="0" strike="noStrike" spc="-1" dirty="0">
                <a:latin typeface="Arial"/>
              </a:rPr>
              <a:t> of this article. The Board shall furnish copies of the decision to the Building Official and the Village Clerk. </a:t>
            </a:r>
          </a:p>
        </p:txBody>
      </p:sp>
      <p:pic>
        <p:nvPicPr>
          <p:cNvPr id="4" name="Picture 3">
            <a:extLst>
              <a:ext uri="{FF2B5EF4-FFF2-40B4-BE49-F238E27FC236}">
                <a16:creationId xmlns:a16="http://schemas.microsoft.com/office/drawing/2014/main" id="{4B54B314-E2EE-4E78-9461-479FC89BC3D5}"/>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1" y="438358"/>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86" name="TextShape 1"/>
          <p:cNvSpPr txBox="1"/>
          <p:nvPr/>
        </p:nvSpPr>
        <p:spPr>
          <a:xfrm>
            <a:off x="504492" y="2835435"/>
            <a:ext cx="9071640" cy="1262160"/>
          </a:xfrm>
          <a:prstGeom prst="rect">
            <a:avLst/>
          </a:prstGeom>
          <a:noFill/>
          <a:ln w="0">
            <a:noFill/>
          </a:ln>
        </p:spPr>
        <p:txBody>
          <a:bodyPr lIns="0" tIns="0" rIns="0" bIns="0" anchor="ctr">
            <a:normAutofit lnSpcReduction="10000"/>
          </a:bodyPr>
          <a:lstStyle/>
          <a:p>
            <a:pPr algn="ctr"/>
            <a:r>
              <a:rPr lang="en-US" sz="4400" b="1" u="sng" strike="noStrike" spc="-1" dirty="0">
                <a:solidFill>
                  <a:srgbClr val="000000"/>
                </a:solidFill>
                <a:latin typeface="Times New Roman"/>
              </a:rPr>
              <a:t>Final Site Plan Approval §310-28 C</a:t>
            </a:r>
            <a:br>
              <a:rPr b="1" u="sng" dirty="0"/>
            </a:br>
            <a:r>
              <a:rPr lang="en-US" sz="4400" b="1" u="sng" strike="noStrike" spc="-1" dirty="0">
                <a:solidFill>
                  <a:srgbClr val="000000"/>
                </a:solidFill>
                <a:uFillTx/>
                <a:latin typeface="Times New Roman"/>
              </a:rPr>
              <a:t>Revised</a:t>
            </a:r>
            <a:endParaRPr lang="en-US" sz="4400" b="1" u="sng" strike="noStrike" spc="-1" dirty="0">
              <a:solidFill>
                <a:srgbClr val="000000"/>
              </a:solidFill>
              <a:latin typeface="Times New Roman"/>
            </a:endParaRPr>
          </a:p>
        </p:txBody>
      </p:sp>
      <p:sp>
        <p:nvSpPr>
          <p:cNvPr id="187" name="TextShape 2"/>
          <p:cNvSpPr txBox="1"/>
          <p:nvPr/>
        </p:nvSpPr>
        <p:spPr>
          <a:xfrm>
            <a:off x="457161" y="4950035"/>
            <a:ext cx="9166302" cy="1640336"/>
          </a:xfrm>
          <a:prstGeom prst="rect">
            <a:avLst/>
          </a:prstGeom>
          <a:noFill/>
          <a:ln w="0">
            <a:noFill/>
          </a:ln>
        </p:spPr>
        <p:txBody>
          <a:bodyPr lIns="90000" tIns="45000" rIns="90000" bIns="45000">
            <a:noAutofit/>
          </a:bodyPr>
          <a:lstStyle/>
          <a:p>
            <a:r>
              <a:rPr lang="en-US" sz="1600" b="0" strike="noStrike" spc="-1" dirty="0">
                <a:latin typeface="Arial"/>
              </a:rPr>
              <a:t>§310-28 C  Statement from Design Review Committee. The application shall be </a:t>
            </a:r>
            <a:r>
              <a:rPr lang="en-US" sz="1600" b="0" strike="noStrike" spc="-1" dirty="0">
                <a:highlight>
                  <a:srgbClr val="FFFF00"/>
                </a:highlight>
                <a:latin typeface="Arial"/>
              </a:rPr>
              <a:t>reviewed by the Design Review Committee </a:t>
            </a:r>
            <a:r>
              <a:rPr lang="en-US" sz="1600" b="0" strike="noStrike" spc="-1" dirty="0">
                <a:latin typeface="Arial"/>
              </a:rPr>
              <a:t>which </a:t>
            </a:r>
            <a:r>
              <a:rPr lang="en-US" sz="1600" b="0" strike="noStrike" spc="-1" dirty="0">
                <a:highlight>
                  <a:srgbClr val="FFFF00"/>
                </a:highlight>
                <a:latin typeface="Arial"/>
              </a:rPr>
              <a:t>shall report</a:t>
            </a:r>
            <a:r>
              <a:rPr lang="en-US" sz="1600" b="0" strike="noStrike" spc="-1" dirty="0">
                <a:latin typeface="Arial"/>
              </a:rPr>
              <a:t> to the Planning Board as to the </a:t>
            </a:r>
            <a:r>
              <a:rPr lang="en-US" sz="1600" b="0" strike="noStrike" spc="-1" dirty="0">
                <a:highlight>
                  <a:srgbClr val="FFFF00"/>
                </a:highlight>
                <a:latin typeface="Arial"/>
              </a:rPr>
              <a:t>acceptability of the proposal</a:t>
            </a:r>
            <a:r>
              <a:rPr lang="en-US" sz="1600" b="0" strike="noStrike" spc="-1" dirty="0">
                <a:latin typeface="Arial"/>
              </a:rPr>
              <a:t> with </a:t>
            </a:r>
            <a:r>
              <a:rPr lang="en-US" sz="1600" b="0" strike="noStrike" spc="-1" dirty="0">
                <a:highlight>
                  <a:srgbClr val="FFFF00"/>
                </a:highlight>
                <a:latin typeface="Arial"/>
              </a:rPr>
              <a:t>respect to the factors and criteria related to design/architecture enumerated in § 310-30</a:t>
            </a:r>
            <a:r>
              <a:rPr lang="en-US" sz="1600" b="0" strike="noStrike" spc="-1" dirty="0">
                <a:latin typeface="Arial"/>
              </a:rPr>
              <a:t>, and as to any </a:t>
            </a:r>
            <a:r>
              <a:rPr lang="en-US" sz="1600" b="0" strike="noStrike" spc="-1" dirty="0">
                <a:highlight>
                  <a:srgbClr val="FFFF00"/>
                </a:highlight>
                <a:latin typeface="Arial"/>
              </a:rPr>
              <a:t>other issues the Committee deems relevant. </a:t>
            </a:r>
            <a:endParaRPr lang="en-US" sz="1600" b="0" strike="noStrike" spc="-1" dirty="0">
              <a:latin typeface="Arial"/>
            </a:endParaRPr>
          </a:p>
        </p:txBody>
      </p:sp>
      <p:pic>
        <p:nvPicPr>
          <p:cNvPr id="4" name="Picture 3">
            <a:extLst>
              <a:ext uri="{FF2B5EF4-FFF2-40B4-BE49-F238E27FC236}">
                <a16:creationId xmlns:a16="http://schemas.microsoft.com/office/drawing/2014/main" id="{635AA98F-7163-49A2-9898-E3CC616D0FC2}"/>
              </a:ext>
            </a:extLst>
          </p:cNvPr>
          <p:cNvPicPr>
            <a:picLocks noChangeAspect="1"/>
          </p:cNvPicPr>
          <p:nvPr/>
        </p:nvPicPr>
        <p:blipFill>
          <a:blip r:embed="rId2">
            <a:alphaModFix amt="73000"/>
            <a:extLst>
              <a:ext uri="{28A0092B-C50C-407E-A947-70E740481C1C}">
                <a14:useLocalDpi xmlns:a14="http://schemas.microsoft.com/office/drawing/2010/main" val="0"/>
              </a:ext>
            </a:extLst>
          </a:blip>
          <a:stretch>
            <a:fillRect/>
          </a:stretch>
        </p:blipFill>
        <p:spPr>
          <a:xfrm>
            <a:off x="4382692" y="653473"/>
            <a:ext cx="1315240" cy="1329522"/>
          </a:xfrm>
          <a:prstGeom prst="rect">
            <a:avLst/>
          </a:prstGeom>
          <a:effectLst>
            <a:outerShdw blurRad="50800" dist="50800" dir="5400000" algn="ctr" rotWithShape="0">
              <a:srgbClr val="000000">
                <a:alpha val="27000"/>
              </a:srgbClr>
            </a:outerShdw>
          </a:effectLst>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TotalTime>
  <Words>2179</Words>
  <Application>Microsoft Office PowerPoint</Application>
  <PresentationFormat>Custom</PresentationFormat>
  <Paragraphs>77</Paragraphs>
  <Slides>13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Calibri Light</vt:lpstr>
      <vt:lpstr>Symbol</vt:lpstr>
      <vt:lpstr>Times New Roman</vt:lpstr>
      <vt:lpstr>Wingdings</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Vintage</dc:title>
  <dc:subject/>
  <dc:creator>Paul Taft</dc:creator>
  <dc:description>Those creative commons textures have been used:
http://www.flickr.com/photos/kellyloveswhales/3505365913/ by 'Kelly Loves Whales'
http://www.flickr.com/photos/digitalyardsale/4806075532/in/photostream/ by Nick Merritt
License: https://creativecommons.org/licenses/by-sa/3.0/</dc:description>
  <cp:lastModifiedBy>Paul Taft</cp:lastModifiedBy>
  <cp:revision>9</cp:revision>
  <dcterms:created xsi:type="dcterms:W3CDTF">2021-02-01T12:00:29Z</dcterms:created>
  <dcterms:modified xsi:type="dcterms:W3CDTF">2021-03-10T15:13:21Z</dcterms:modified>
  <dc:language>en-US</dc:language>
</cp:coreProperties>
</file>