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5" r:id="rId7"/>
    <p:sldId id="267" r:id="rId8"/>
    <p:sldId id="270" r:id="rId9"/>
    <p:sldId id="271"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EA6A23-0B47-45D3-8F77-0FEB363EE9E6}" v="1" dt="2021-03-29T12:49:03.1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27010-B9F5-4937-8D59-A47AB015DC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264BFB-FBF7-4A11-9E82-B8DE04BD96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4212131-333A-403D-9DD7-39D63061C71B}"/>
              </a:ext>
            </a:extLst>
          </p:cNvPr>
          <p:cNvSpPr>
            <a:spLocks noGrp="1"/>
          </p:cNvSpPr>
          <p:nvPr>
            <p:ph type="dt" sz="half" idx="10"/>
          </p:nvPr>
        </p:nvSpPr>
        <p:spPr/>
        <p:txBody>
          <a:bodyPr/>
          <a:lstStyle/>
          <a:p>
            <a:fld id="{320EBFA1-093E-4924-9292-FB89FBCD41A9}" type="datetimeFigureOut">
              <a:rPr lang="en-US" smtClean="0"/>
              <a:t>3/29/2021</a:t>
            </a:fld>
            <a:endParaRPr lang="en-US"/>
          </a:p>
        </p:txBody>
      </p:sp>
      <p:sp>
        <p:nvSpPr>
          <p:cNvPr id="5" name="Footer Placeholder 4">
            <a:extLst>
              <a:ext uri="{FF2B5EF4-FFF2-40B4-BE49-F238E27FC236}">
                <a16:creationId xmlns:a16="http://schemas.microsoft.com/office/drawing/2014/main" id="{08D24FE7-3B92-425F-A7C5-982F5BED7E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BBE4FD-8BF9-4AE3-95DD-09473B4A90B7}"/>
              </a:ext>
            </a:extLst>
          </p:cNvPr>
          <p:cNvSpPr>
            <a:spLocks noGrp="1"/>
          </p:cNvSpPr>
          <p:nvPr>
            <p:ph type="sldNum" sz="quarter" idx="12"/>
          </p:nvPr>
        </p:nvSpPr>
        <p:spPr/>
        <p:txBody>
          <a:bodyPr/>
          <a:lstStyle/>
          <a:p>
            <a:fld id="{7AA05C6F-B6B4-4DD0-9871-7A454556ABDC}" type="slidenum">
              <a:rPr lang="en-US" smtClean="0"/>
              <a:t>‹#›</a:t>
            </a:fld>
            <a:endParaRPr lang="en-US"/>
          </a:p>
        </p:txBody>
      </p:sp>
    </p:spTree>
    <p:extLst>
      <p:ext uri="{BB962C8B-B14F-4D97-AF65-F5344CB8AC3E}">
        <p14:creationId xmlns:p14="http://schemas.microsoft.com/office/powerpoint/2010/main" val="3113749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30EBB-BE48-400F-9078-0907B3A38B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BB4DEC-5B07-4DB8-900D-863AE5F4C8F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B228DE-BC99-4531-97B6-61F1F7A21631}"/>
              </a:ext>
            </a:extLst>
          </p:cNvPr>
          <p:cNvSpPr>
            <a:spLocks noGrp="1"/>
          </p:cNvSpPr>
          <p:nvPr>
            <p:ph type="dt" sz="half" idx="10"/>
          </p:nvPr>
        </p:nvSpPr>
        <p:spPr/>
        <p:txBody>
          <a:bodyPr/>
          <a:lstStyle/>
          <a:p>
            <a:fld id="{320EBFA1-093E-4924-9292-FB89FBCD41A9}" type="datetimeFigureOut">
              <a:rPr lang="en-US" smtClean="0"/>
              <a:t>3/29/2021</a:t>
            </a:fld>
            <a:endParaRPr lang="en-US"/>
          </a:p>
        </p:txBody>
      </p:sp>
      <p:sp>
        <p:nvSpPr>
          <p:cNvPr id="5" name="Footer Placeholder 4">
            <a:extLst>
              <a:ext uri="{FF2B5EF4-FFF2-40B4-BE49-F238E27FC236}">
                <a16:creationId xmlns:a16="http://schemas.microsoft.com/office/drawing/2014/main" id="{DCF9D979-4395-4EC8-9152-C10ED2FD1B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2604EF-9340-4589-A5E3-163D5BB0FE92}"/>
              </a:ext>
            </a:extLst>
          </p:cNvPr>
          <p:cNvSpPr>
            <a:spLocks noGrp="1"/>
          </p:cNvSpPr>
          <p:nvPr>
            <p:ph type="sldNum" sz="quarter" idx="12"/>
          </p:nvPr>
        </p:nvSpPr>
        <p:spPr/>
        <p:txBody>
          <a:bodyPr/>
          <a:lstStyle/>
          <a:p>
            <a:fld id="{7AA05C6F-B6B4-4DD0-9871-7A454556ABDC}" type="slidenum">
              <a:rPr lang="en-US" smtClean="0"/>
              <a:t>‹#›</a:t>
            </a:fld>
            <a:endParaRPr lang="en-US"/>
          </a:p>
        </p:txBody>
      </p:sp>
    </p:spTree>
    <p:extLst>
      <p:ext uri="{BB962C8B-B14F-4D97-AF65-F5344CB8AC3E}">
        <p14:creationId xmlns:p14="http://schemas.microsoft.com/office/powerpoint/2010/main" val="273548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C618A6-646E-454E-BCF0-B35F62BFD2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C98CA5-E70D-4E9A-AFD3-F3F6716742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B601F9-EBC2-43EC-9349-A121F170D0AC}"/>
              </a:ext>
            </a:extLst>
          </p:cNvPr>
          <p:cNvSpPr>
            <a:spLocks noGrp="1"/>
          </p:cNvSpPr>
          <p:nvPr>
            <p:ph type="dt" sz="half" idx="10"/>
          </p:nvPr>
        </p:nvSpPr>
        <p:spPr/>
        <p:txBody>
          <a:bodyPr/>
          <a:lstStyle/>
          <a:p>
            <a:fld id="{320EBFA1-093E-4924-9292-FB89FBCD41A9}" type="datetimeFigureOut">
              <a:rPr lang="en-US" smtClean="0"/>
              <a:t>3/29/2021</a:t>
            </a:fld>
            <a:endParaRPr lang="en-US"/>
          </a:p>
        </p:txBody>
      </p:sp>
      <p:sp>
        <p:nvSpPr>
          <p:cNvPr id="5" name="Footer Placeholder 4">
            <a:extLst>
              <a:ext uri="{FF2B5EF4-FFF2-40B4-BE49-F238E27FC236}">
                <a16:creationId xmlns:a16="http://schemas.microsoft.com/office/drawing/2014/main" id="{2E791B71-0916-44FA-89F8-DF26E88CF8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F3C2C4-9B25-4F27-96E7-48C8D03CACCA}"/>
              </a:ext>
            </a:extLst>
          </p:cNvPr>
          <p:cNvSpPr>
            <a:spLocks noGrp="1"/>
          </p:cNvSpPr>
          <p:nvPr>
            <p:ph type="sldNum" sz="quarter" idx="12"/>
          </p:nvPr>
        </p:nvSpPr>
        <p:spPr/>
        <p:txBody>
          <a:bodyPr/>
          <a:lstStyle/>
          <a:p>
            <a:fld id="{7AA05C6F-B6B4-4DD0-9871-7A454556ABDC}" type="slidenum">
              <a:rPr lang="en-US" smtClean="0"/>
              <a:t>‹#›</a:t>
            </a:fld>
            <a:endParaRPr lang="en-US"/>
          </a:p>
        </p:txBody>
      </p:sp>
    </p:spTree>
    <p:extLst>
      <p:ext uri="{BB962C8B-B14F-4D97-AF65-F5344CB8AC3E}">
        <p14:creationId xmlns:p14="http://schemas.microsoft.com/office/powerpoint/2010/main" val="10052297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09562" y="2873952"/>
            <a:ext cx="10971684" cy="1145009"/>
          </a:xfrm>
          <a:prstGeom prst="rect">
            <a:avLst/>
          </a:prstGeom>
        </p:spPr>
        <p:txBody>
          <a:bodyPr lIns="0" tIns="0" rIns="0" bIns="0" anchor="ctr">
            <a:normAutofit/>
          </a:bodyPr>
          <a:lstStyle/>
          <a:p>
            <a:pPr algn="ctr"/>
            <a:endParaRPr lang="en-US" sz="3992" b="0" strike="noStrike" spc="-1">
              <a:solidFill>
                <a:srgbClr val="000000"/>
              </a:solidFill>
              <a:latin typeface="Times New Roman"/>
            </a:endParaRPr>
          </a:p>
        </p:txBody>
      </p:sp>
      <p:sp>
        <p:nvSpPr>
          <p:cNvPr id="9" name="PlaceHolder 2"/>
          <p:cNvSpPr>
            <a:spLocks noGrp="1"/>
          </p:cNvSpPr>
          <p:nvPr>
            <p:ph type="body"/>
          </p:nvPr>
        </p:nvSpPr>
        <p:spPr>
          <a:xfrm>
            <a:off x="609562" y="4310928"/>
            <a:ext cx="10727859" cy="1828879"/>
          </a:xfrm>
          <a:prstGeom prst="rect">
            <a:avLst/>
          </a:prstGeom>
        </p:spPr>
        <p:txBody>
          <a:bodyPr lIns="0" tIns="0" rIns="0" bIns="0">
            <a:normAutofit/>
          </a:bodyPr>
          <a:lstStyle>
            <a:lvl1pPr algn="ctr">
              <a:spcAft>
                <a:spcPts val="1283"/>
              </a:spcAft>
              <a:defRPr/>
            </a:lvl1pPr>
          </a:lstStyle>
          <a:p>
            <a:pPr algn="ctr">
              <a:spcAft>
                <a:spcPts val="1414"/>
              </a:spcAft>
            </a:pPr>
            <a:endParaRPr lang="en-US" sz="2903" b="0" strike="noStrike" spc="-1">
              <a:solidFill>
                <a:srgbClr val="000000"/>
              </a:solidFill>
              <a:latin typeface="Times New Roman"/>
            </a:endParaRPr>
          </a:p>
        </p:txBody>
      </p:sp>
    </p:spTree>
    <p:extLst>
      <p:ext uri="{BB962C8B-B14F-4D97-AF65-F5344CB8AC3E}">
        <p14:creationId xmlns:p14="http://schemas.microsoft.com/office/powerpoint/2010/main" val="1751860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37E47-D2B6-453E-A3CC-33C69AD5F8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E26BE5-3002-4978-AB9B-2342DE6974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AD8F63-AEA0-4C66-A23A-42782642FA20}"/>
              </a:ext>
            </a:extLst>
          </p:cNvPr>
          <p:cNvSpPr>
            <a:spLocks noGrp="1"/>
          </p:cNvSpPr>
          <p:nvPr>
            <p:ph type="dt" sz="half" idx="10"/>
          </p:nvPr>
        </p:nvSpPr>
        <p:spPr/>
        <p:txBody>
          <a:bodyPr/>
          <a:lstStyle/>
          <a:p>
            <a:fld id="{320EBFA1-093E-4924-9292-FB89FBCD41A9}" type="datetimeFigureOut">
              <a:rPr lang="en-US" smtClean="0"/>
              <a:t>3/29/2021</a:t>
            </a:fld>
            <a:endParaRPr lang="en-US"/>
          </a:p>
        </p:txBody>
      </p:sp>
      <p:sp>
        <p:nvSpPr>
          <p:cNvPr id="5" name="Footer Placeholder 4">
            <a:extLst>
              <a:ext uri="{FF2B5EF4-FFF2-40B4-BE49-F238E27FC236}">
                <a16:creationId xmlns:a16="http://schemas.microsoft.com/office/drawing/2014/main" id="{40040B5A-F8D5-4EE2-AF69-9F27F8A6E1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C51618-09D5-43DC-88DD-72E3BE94E3AE}"/>
              </a:ext>
            </a:extLst>
          </p:cNvPr>
          <p:cNvSpPr>
            <a:spLocks noGrp="1"/>
          </p:cNvSpPr>
          <p:nvPr>
            <p:ph type="sldNum" sz="quarter" idx="12"/>
          </p:nvPr>
        </p:nvSpPr>
        <p:spPr/>
        <p:txBody>
          <a:bodyPr/>
          <a:lstStyle/>
          <a:p>
            <a:fld id="{7AA05C6F-B6B4-4DD0-9871-7A454556ABDC}" type="slidenum">
              <a:rPr lang="en-US" smtClean="0"/>
              <a:t>‹#›</a:t>
            </a:fld>
            <a:endParaRPr lang="en-US"/>
          </a:p>
        </p:txBody>
      </p:sp>
    </p:spTree>
    <p:extLst>
      <p:ext uri="{BB962C8B-B14F-4D97-AF65-F5344CB8AC3E}">
        <p14:creationId xmlns:p14="http://schemas.microsoft.com/office/powerpoint/2010/main" val="2159679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2B9D2-51FC-400C-B7E2-8356C721D7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4B72DA5-FF20-476A-B036-0391FD7304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E7006D-EB10-470E-B5B2-D1F3CF752848}"/>
              </a:ext>
            </a:extLst>
          </p:cNvPr>
          <p:cNvSpPr>
            <a:spLocks noGrp="1"/>
          </p:cNvSpPr>
          <p:nvPr>
            <p:ph type="dt" sz="half" idx="10"/>
          </p:nvPr>
        </p:nvSpPr>
        <p:spPr/>
        <p:txBody>
          <a:bodyPr/>
          <a:lstStyle/>
          <a:p>
            <a:fld id="{320EBFA1-093E-4924-9292-FB89FBCD41A9}" type="datetimeFigureOut">
              <a:rPr lang="en-US" smtClean="0"/>
              <a:t>3/29/2021</a:t>
            </a:fld>
            <a:endParaRPr lang="en-US"/>
          </a:p>
        </p:txBody>
      </p:sp>
      <p:sp>
        <p:nvSpPr>
          <p:cNvPr id="5" name="Footer Placeholder 4">
            <a:extLst>
              <a:ext uri="{FF2B5EF4-FFF2-40B4-BE49-F238E27FC236}">
                <a16:creationId xmlns:a16="http://schemas.microsoft.com/office/drawing/2014/main" id="{660C804F-F3D3-4DA5-A2DB-651AFBFD4C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7F18CF-C50C-4F64-88AB-385C0FCF8364}"/>
              </a:ext>
            </a:extLst>
          </p:cNvPr>
          <p:cNvSpPr>
            <a:spLocks noGrp="1"/>
          </p:cNvSpPr>
          <p:nvPr>
            <p:ph type="sldNum" sz="quarter" idx="12"/>
          </p:nvPr>
        </p:nvSpPr>
        <p:spPr/>
        <p:txBody>
          <a:bodyPr/>
          <a:lstStyle/>
          <a:p>
            <a:fld id="{7AA05C6F-B6B4-4DD0-9871-7A454556ABDC}" type="slidenum">
              <a:rPr lang="en-US" smtClean="0"/>
              <a:t>‹#›</a:t>
            </a:fld>
            <a:endParaRPr lang="en-US"/>
          </a:p>
        </p:txBody>
      </p:sp>
    </p:spTree>
    <p:extLst>
      <p:ext uri="{BB962C8B-B14F-4D97-AF65-F5344CB8AC3E}">
        <p14:creationId xmlns:p14="http://schemas.microsoft.com/office/powerpoint/2010/main" val="3116822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5683-D7E7-48D2-9350-6496A29104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B02F33-7C72-42BF-AD0B-5C5830DDC9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975FC8-9A77-4341-B469-D9F99919A3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626EEC-EFD5-4DB8-BB08-5F76BAE6BA8C}"/>
              </a:ext>
            </a:extLst>
          </p:cNvPr>
          <p:cNvSpPr>
            <a:spLocks noGrp="1"/>
          </p:cNvSpPr>
          <p:nvPr>
            <p:ph type="dt" sz="half" idx="10"/>
          </p:nvPr>
        </p:nvSpPr>
        <p:spPr/>
        <p:txBody>
          <a:bodyPr/>
          <a:lstStyle/>
          <a:p>
            <a:fld id="{320EBFA1-093E-4924-9292-FB89FBCD41A9}" type="datetimeFigureOut">
              <a:rPr lang="en-US" smtClean="0"/>
              <a:t>3/29/2021</a:t>
            </a:fld>
            <a:endParaRPr lang="en-US"/>
          </a:p>
        </p:txBody>
      </p:sp>
      <p:sp>
        <p:nvSpPr>
          <p:cNvPr id="6" name="Footer Placeholder 5">
            <a:extLst>
              <a:ext uri="{FF2B5EF4-FFF2-40B4-BE49-F238E27FC236}">
                <a16:creationId xmlns:a16="http://schemas.microsoft.com/office/drawing/2014/main" id="{E25E54A1-F66E-488C-8A34-0950C7926E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0F9CE7-FD80-4C3B-938A-8C7F69B900F8}"/>
              </a:ext>
            </a:extLst>
          </p:cNvPr>
          <p:cNvSpPr>
            <a:spLocks noGrp="1"/>
          </p:cNvSpPr>
          <p:nvPr>
            <p:ph type="sldNum" sz="quarter" idx="12"/>
          </p:nvPr>
        </p:nvSpPr>
        <p:spPr/>
        <p:txBody>
          <a:bodyPr/>
          <a:lstStyle/>
          <a:p>
            <a:fld id="{7AA05C6F-B6B4-4DD0-9871-7A454556ABDC}" type="slidenum">
              <a:rPr lang="en-US" smtClean="0"/>
              <a:t>‹#›</a:t>
            </a:fld>
            <a:endParaRPr lang="en-US"/>
          </a:p>
        </p:txBody>
      </p:sp>
    </p:spTree>
    <p:extLst>
      <p:ext uri="{BB962C8B-B14F-4D97-AF65-F5344CB8AC3E}">
        <p14:creationId xmlns:p14="http://schemas.microsoft.com/office/powerpoint/2010/main" val="3296832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8D403-2686-4546-ABE7-DE7691E33E0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9E05A7A-66B8-430C-92FB-CD620830AD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FE09E5-20A6-4869-B81A-F4C6565904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F69DC3-8BD0-4C77-9BE3-033D1E41E5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406E76-7E46-4F94-BEF4-6B5E646312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77F54B-A71B-41BD-8A11-511340851BA2}"/>
              </a:ext>
            </a:extLst>
          </p:cNvPr>
          <p:cNvSpPr>
            <a:spLocks noGrp="1"/>
          </p:cNvSpPr>
          <p:nvPr>
            <p:ph type="dt" sz="half" idx="10"/>
          </p:nvPr>
        </p:nvSpPr>
        <p:spPr/>
        <p:txBody>
          <a:bodyPr/>
          <a:lstStyle/>
          <a:p>
            <a:fld id="{320EBFA1-093E-4924-9292-FB89FBCD41A9}" type="datetimeFigureOut">
              <a:rPr lang="en-US" smtClean="0"/>
              <a:t>3/29/2021</a:t>
            </a:fld>
            <a:endParaRPr lang="en-US"/>
          </a:p>
        </p:txBody>
      </p:sp>
      <p:sp>
        <p:nvSpPr>
          <p:cNvPr id="8" name="Footer Placeholder 7">
            <a:extLst>
              <a:ext uri="{FF2B5EF4-FFF2-40B4-BE49-F238E27FC236}">
                <a16:creationId xmlns:a16="http://schemas.microsoft.com/office/drawing/2014/main" id="{E9CBBE4D-8271-4D7A-97AA-AC80E3E7B5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D1A62E-D955-4DD2-BF0D-9D51F5D9ADCA}"/>
              </a:ext>
            </a:extLst>
          </p:cNvPr>
          <p:cNvSpPr>
            <a:spLocks noGrp="1"/>
          </p:cNvSpPr>
          <p:nvPr>
            <p:ph type="sldNum" sz="quarter" idx="12"/>
          </p:nvPr>
        </p:nvSpPr>
        <p:spPr/>
        <p:txBody>
          <a:bodyPr/>
          <a:lstStyle/>
          <a:p>
            <a:fld id="{7AA05C6F-B6B4-4DD0-9871-7A454556ABDC}" type="slidenum">
              <a:rPr lang="en-US" smtClean="0"/>
              <a:t>‹#›</a:t>
            </a:fld>
            <a:endParaRPr lang="en-US"/>
          </a:p>
        </p:txBody>
      </p:sp>
    </p:spTree>
    <p:extLst>
      <p:ext uri="{BB962C8B-B14F-4D97-AF65-F5344CB8AC3E}">
        <p14:creationId xmlns:p14="http://schemas.microsoft.com/office/powerpoint/2010/main" val="2543939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33BF-57BA-4AE9-A9F9-1D451554B68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70772B-4212-4153-A1C7-A04BE25F81F5}"/>
              </a:ext>
            </a:extLst>
          </p:cNvPr>
          <p:cNvSpPr>
            <a:spLocks noGrp="1"/>
          </p:cNvSpPr>
          <p:nvPr>
            <p:ph type="dt" sz="half" idx="10"/>
          </p:nvPr>
        </p:nvSpPr>
        <p:spPr/>
        <p:txBody>
          <a:bodyPr/>
          <a:lstStyle/>
          <a:p>
            <a:fld id="{320EBFA1-093E-4924-9292-FB89FBCD41A9}" type="datetimeFigureOut">
              <a:rPr lang="en-US" smtClean="0"/>
              <a:t>3/29/2021</a:t>
            </a:fld>
            <a:endParaRPr lang="en-US"/>
          </a:p>
        </p:txBody>
      </p:sp>
      <p:sp>
        <p:nvSpPr>
          <p:cNvPr id="4" name="Footer Placeholder 3">
            <a:extLst>
              <a:ext uri="{FF2B5EF4-FFF2-40B4-BE49-F238E27FC236}">
                <a16:creationId xmlns:a16="http://schemas.microsoft.com/office/drawing/2014/main" id="{F855D813-C768-4D67-84A5-F1EF8EF4F8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3D19C27-2D9B-452F-A2A8-6156D28A1E0C}"/>
              </a:ext>
            </a:extLst>
          </p:cNvPr>
          <p:cNvSpPr>
            <a:spLocks noGrp="1"/>
          </p:cNvSpPr>
          <p:nvPr>
            <p:ph type="sldNum" sz="quarter" idx="12"/>
          </p:nvPr>
        </p:nvSpPr>
        <p:spPr/>
        <p:txBody>
          <a:bodyPr/>
          <a:lstStyle/>
          <a:p>
            <a:fld id="{7AA05C6F-B6B4-4DD0-9871-7A454556ABDC}" type="slidenum">
              <a:rPr lang="en-US" smtClean="0"/>
              <a:t>‹#›</a:t>
            </a:fld>
            <a:endParaRPr lang="en-US"/>
          </a:p>
        </p:txBody>
      </p:sp>
    </p:spTree>
    <p:extLst>
      <p:ext uri="{BB962C8B-B14F-4D97-AF65-F5344CB8AC3E}">
        <p14:creationId xmlns:p14="http://schemas.microsoft.com/office/powerpoint/2010/main" val="3689313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F2C60E-4B22-4DDA-9522-251F3189CD99}"/>
              </a:ext>
            </a:extLst>
          </p:cNvPr>
          <p:cNvSpPr>
            <a:spLocks noGrp="1"/>
          </p:cNvSpPr>
          <p:nvPr>
            <p:ph type="dt" sz="half" idx="10"/>
          </p:nvPr>
        </p:nvSpPr>
        <p:spPr/>
        <p:txBody>
          <a:bodyPr/>
          <a:lstStyle/>
          <a:p>
            <a:fld id="{320EBFA1-093E-4924-9292-FB89FBCD41A9}" type="datetimeFigureOut">
              <a:rPr lang="en-US" smtClean="0"/>
              <a:t>3/29/2021</a:t>
            </a:fld>
            <a:endParaRPr lang="en-US"/>
          </a:p>
        </p:txBody>
      </p:sp>
      <p:sp>
        <p:nvSpPr>
          <p:cNvPr id="3" name="Footer Placeholder 2">
            <a:extLst>
              <a:ext uri="{FF2B5EF4-FFF2-40B4-BE49-F238E27FC236}">
                <a16:creationId xmlns:a16="http://schemas.microsoft.com/office/drawing/2014/main" id="{4421D693-02BF-4D0A-91D9-24493762A6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4C0D0A-11D0-4B0A-8D98-53E0AA2249BD}"/>
              </a:ext>
            </a:extLst>
          </p:cNvPr>
          <p:cNvSpPr>
            <a:spLocks noGrp="1"/>
          </p:cNvSpPr>
          <p:nvPr>
            <p:ph type="sldNum" sz="quarter" idx="12"/>
          </p:nvPr>
        </p:nvSpPr>
        <p:spPr/>
        <p:txBody>
          <a:bodyPr/>
          <a:lstStyle/>
          <a:p>
            <a:fld id="{7AA05C6F-B6B4-4DD0-9871-7A454556ABDC}" type="slidenum">
              <a:rPr lang="en-US" smtClean="0"/>
              <a:t>‹#›</a:t>
            </a:fld>
            <a:endParaRPr lang="en-US"/>
          </a:p>
        </p:txBody>
      </p:sp>
    </p:spTree>
    <p:extLst>
      <p:ext uri="{BB962C8B-B14F-4D97-AF65-F5344CB8AC3E}">
        <p14:creationId xmlns:p14="http://schemas.microsoft.com/office/powerpoint/2010/main" val="2581575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BA7A1-63BA-4BD2-8C8F-9530075E2B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C0B31D-B14B-46DA-BA86-CBC890D273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F19B565-2361-453A-BF9B-58151ECA1D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934164-CE7E-4D98-8619-FB304E2B886F}"/>
              </a:ext>
            </a:extLst>
          </p:cNvPr>
          <p:cNvSpPr>
            <a:spLocks noGrp="1"/>
          </p:cNvSpPr>
          <p:nvPr>
            <p:ph type="dt" sz="half" idx="10"/>
          </p:nvPr>
        </p:nvSpPr>
        <p:spPr/>
        <p:txBody>
          <a:bodyPr/>
          <a:lstStyle/>
          <a:p>
            <a:fld id="{320EBFA1-093E-4924-9292-FB89FBCD41A9}" type="datetimeFigureOut">
              <a:rPr lang="en-US" smtClean="0"/>
              <a:t>3/29/2021</a:t>
            </a:fld>
            <a:endParaRPr lang="en-US"/>
          </a:p>
        </p:txBody>
      </p:sp>
      <p:sp>
        <p:nvSpPr>
          <p:cNvPr id="6" name="Footer Placeholder 5">
            <a:extLst>
              <a:ext uri="{FF2B5EF4-FFF2-40B4-BE49-F238E27FC236}">
                <a16:creationId xmlns:a16="http://schemas.microsoft.com/office/drawing/2014/main" id="{CF16CB6F-9A7E-42AF-99EE-BF11FA5028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E5C06E-8160-4B76-B7A4-4002DA998E54}"/>
              </a:ext>
            </a:extLst>
          </p:cNvPr>
          <p:cNvSpPr>
            <a:spLocks noGrp="1"/>
          </p:cNvSpPr>
          <p:nvPr>
            <p:ph type="sldNum" sz="quarter" idx="12"/>
          </p:nvPr>
        </p:nvSpPr>
        <p:spPr/>
        <p:txBody>
          <a:bodyPr/>
          <a:lstStyle/>
          <a:p>
            <a:fld id="{7AA05C6F-B6B4-4DD0-9871-7A454556ABDC}" type="slidenum">
              <a:rPr lang="en-US" smtClean="0"/>
              <a:t>‹#›</a:t>
            </a:fld>
            <a:endParaRPr lang="en-US"/>
          </a:p>
        </p:txBody>
      </p:sp>
    </p:spTree>
    <p:extLst>
      <p:ext uri="{BB962C8B-B14F-4D97-AF65-F5344CB8AC3E}">
        <p14:creationId xmlns:p14="http://schemas.microsoft.com/office/powerpoint/2010/main" val="2650250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4CFC8-5E1B-4BDC-ABB3-4EDEEE5727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EA5C72-3FB2-4E71-886F-126CFB41CA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E094D6-22B3-48CE-A2F6-3D24F2D8B5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CA4F0C-7768-463C-ACE1-45950FF9B822}"/>
              </a:ext>
            </a:extLst>
          </p:cNvPr>
          <p:cNvSpPr>
            <a:spLocks noGrp="1"/>
          </p:cNvSpPr>
          <p:nvPr>
            <p:ph type="dt" sz="half" idx="10"/>
          </p:nvPr>
        </p:nvSpPr>
        <p:spPr/>
        <p:txBody>
          <a:bodyPr/>
          <a:lstStyle/>
          <a:p>
            <a:fld id="{320EBFA1-093E-4924-9292-FB89FBCD41A9}" type="datetimeFigureOut">
              <a:rPr lang="en-US" smtClean="0"/>
              <a:t>3/29/2021</a:t>
            </a:fld>
            <a:endParaRPr lang="en-US"/>
          </a:p>
        </p:txBody>
      </p:sp>
      <p:sp>
        <p:nvSpPr>
          <p:cNvPr id="6" name="Footer Placeholder 5">
            <a:extLst>
              <a:ext uri="{FF2B5EF4-FFF2-40B4-BE49-F238E27FC236}">
                <a16:creationId xmlns:a16="http://schemas.microsoft.com/office/drawing/2014/main" id="{52D4C9D3-989B-4257-BAA5-7915628D6A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0BD82B-5B11-4B58-9EEE-5F951776AC44}"/>
              </a:ext>
            </a:extLst>
          </p:cNvPr>
          <p:cNvSpPr>
            <a:spLocks noGrp="1"/>
          </p:cNvSpPr>
          <p:nvPr>
            <p:ph type="sldNum" sz="quarter" idx="12"/>
          </p:nvPr>
        </p:nvSpPr>
        <p:spPr/>
        <p:txBody>
          <a:bodyPr/>
          <a:lstStyle/>
          <a:p>
            <a:fld id="{7AA05C6F-B6B4-4DD0-9871-7A454556ABDC}" type="slidenum">
              <a:rPr lang="en-US" smtClean="0"/>
              <a:t>‹#›</a:t>
            </a:fld>
            <a:endParaRPr lang="en-US"/>
          </a:p>
        </p:txBody>
      </p:sp>
    </p:spTree>
    <p:extLst>
      <p:ext uri="{BB962C8B-B14F-4D97-AF65-F5344CB8AC3E}">
        <p14:creationId xmlns:p14="http://schemas.microsoft.com/office/powerpoint/2010/main" val="3667718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0F3189-624A-4FE2-AE84-2D72F2C8FB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AE9C86-3E9C-49D0-9A18-8C8D1E05F8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75A4F-8A85-42A7-9E54-7A5CD8A9E3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0EBFA1-093E-4924-9292-FB89FBCD41A9}" type="datetimeFigureOut">
              <a:rPr lang="en-US" smtClean="0"/>
              <a:t>3/29/2021</a:t>
            </a:fld>
            <a:endParaRPr lang="en-US"/>
          </a:p>
        </p:txBody>
      </p:sp>
      <p:sp>
        <p:nvSpPr>
          <p:cNvPr id="5" name="Footer Placeholder 4">
            <a:extLst>
              <a:ext uri="{FF2B5EF4-FFF2-40B4-BE49-F238E27FC236}">
                <a16:creationId xmlns:a16="http://schemas.microsoft.com/office/drawing/2014/main" id="{16060CCC-07AB-4249-862B-835F688F8C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BACD18-2B27-411B-B6EB-07618D40D6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A05C6F-B6B4-4DD0-9871-7A454556ABDC}" type="slidenum">
              <a:rPr lang="en-US" smtClean="0"/>
              <a:t>‹#›</a:t>
            </a:fld>
            <a:endParaRPr lang="en-US"/>
          </a:p>
        </p:txBody>
      </p:sp>
    </p:spTree>
    <p:extLst>
      <p:ext uri="{BB962C8B-B14F-4D97-AF65-F5344CB8AC3E}">
        <p14:creationId xmlns:p14="http://schemas.microsoft.com/office/powerpoint/2010/main" val="2437803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ptaft@vobny.com"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www.villageofbronxville.com/building" TargetMode="External"/><Relationship Id="rId2" Type="http://schemas.openxmlformats.org/officeDocument/2006/relationships/hyperlink" Target="mailto:ptaft@vobny.com" TargetMode="External"/><Relationship Id="rId1" Type="http://schemas.openxmlformats.org/officeDocument/2006/relationships/slideLayout" Target="../slideLayouts/slideLayout6.xml"/><Relationship Id="rId5" Type="http://schemas.openxmlformats.org/officeDocument/2006/relationships/image" Target="../media/image1.jpg"/><Relationship Id="rId4" Type="http://schemas.openxmlformats.org/officeDocument/2006/relationships/hyperlink" Target="https://ecode360.com/BR1468?needHash=tru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Shape 1"/>
          <p:cNvSpPr txBox="1"/>
          <p:nvPr/>
        </p:nvSpPr>
        <p:spPr>
          <a:xfrm>
            <a:off x="1980740" y="2076180"/>
            <a:ext cx="8229627" cy="1767154"/>
          </a:xfrm>
          <a:prstGeom prst="rect">
            <a:avLst/>
          </a:prstGeom>
          <a:noFill/>
          <a:ln w="0">
            <a:noFill/>
          </a:ln>
        </p:spPr>
        <p:txBody>
          <a:bodyPr lIns="0" tIns="0" rIns="0" bIns="0" anchor="ctr">
            <a:normAutofit lnSpcReduction="10000"/>
          </a:bodyPr>
          <a:lstStyle/>
          <a:p>
            <a:pPr algn="ctr"/>
            <a:r>
              <a:rPr lang="en-US" sz="3992" spc="-1" dirty="0">
                <a:solidFill>
                  <a:srgbClr val="000000"/>
                </a:solidFill>
                <a:latin typeface="Times New Roman"/>
              </a:rPr>
              <a:t>LL#4 - 2021 </a:t>
            </a:r>
            <a:br>
              <a:rPr sz="1633" dirty="0"/>
            </a:br>
            <a:r>
              <a:rPr lang="en-US" sz="3992" spc="-1" dirty="0">
                <a:solidFill>
                  <a:srgbClr val="000000"/>
                </a:solidFill>
                <a:latin typeface="Times New Roman"/>
              </a:rPr>
              <a:t>Village of Bronxville Building Department</a:t>
            </a:r>
          </a:p>
        </p:txBody>
      </p:sp>
      <p:sp>
        <p:nvSpPr>
          <p:cNvPr id="169" name="TextShape 2"/>
          <p:cNvSpPr txBox="1"/>
          <p:nvPr/>
        </p:nvSpPr>
        <p:spPr>
          <a:xfrm>
            <a:off x="2072183" y="4555671"/>
            <a:ext cx="8046739" cy="1899860"/>
          </a:xfrm>
          <a:prstGeom prst="rect">
            <a:avLst/>
          </a:prstGeom>
          <a:noFill/>
          <a:ln w="0">
            <a:noFill/>
          </a:ln>
        </p:spPr>
        <p:txBody>
          <a:bodyPr lIns="0" tIns="0" rIns="0" bIns="0">
            <a:normAutofit fontScale="92500" lnSpcReduction="20000"/>
          </a:bodyPr>
          <a:lstStyle/>
          <a:p>
            <a:pPr marL="391910" indent="-293933" algn="ctr">
              <a:spcAft>
                <a:spcPts val="1283"/>
              </a:spcAft>
            </a:pPr>
            <a:r>
              <a:rPr lang="en-US" sz="2903" spc="-1" dirty="0">
                <a:solidFill>
                  <a:srgbClr val="000000"/>
                </a:solidFill>
                <a:latin typeface="Times New Roman"/>
              </a:rPr>
              <a:t>Paul Taft. Building Inspector</a:t>
            </a:r>
          </a:p>
          <a:p>
            <a:pPr marL="391910" indent="-293933" algn="ctr">
              <a:spcAft>
                <a:spcPts val="1283"/>
              </a:spcAft>
            </a:pPr>
            <a:r>
              <a:rPr lang="en-US" sz="2903" spc="-1" dirty="0">
                <a:solidFill>
                  <a:srgbClr val="000000"/>
                </a:solidFill>
                <a:latin typeface="Times New Roman"/>
                <a:hlinkClick r:id="rId2"/>
              </a:rPr>
              <a:t>ptaft@vobny.com</a:t>
            </a:r>
            <a:endParaRPr lang="en-US" sz="2903" spc="-1" dirty="0">
              <a:solidFill>
                <a:srgbClr val="000000"/>
              </a:solidFill>
              <a:latin typeface="Times New Roman"/>
            </a:endParaRPr>
          </a:p>
          <a:p>
            <a:pPr marL="391910" indent="-293933" algn="ctr">
              <a:spcAft>
                <a:spcPts val="1283"/>
              </a:spcAft>
            </a:pPr>
            <a:r>
              <a:rPr lang="en-US" sz="2903" spc="-1" dirty="0">
                <a:solidFill>
                  <a:srgbClr val="000000"/>
                </a:solidFill>
                <a:latin typeface="Times New Roman"/>
              </a:rPr>
              <a:t>https://www.villageofbronxville.com/building</a:t>
            </a:r>
          </a:p>
          <a:p>
            <a:pPr marL="391910" indent="-293933" algn="ctr">
              <a:spcAft>
                <a:spcPts val="1283"/>
              </a:spcAft>
            </a:pPr>
            <a:r>
              <a:rPr lang="en-US" sz="2903" spc="-1" dirty="0">
                <a:solidFill>
                  <a:srgbClr val="000000"/>
                </a:solidFill>
                <a:latin typeface="Times New Roman"/>
              </a:rPr>
              <a:t> </a:t>
            </a:r>
          </a:p>
        </p:txBody>
      </p:sp>
      <p:pic>
        <p:nvPicPr>
          <p:cNvPr id="4" name="Picture 3">
            <a:extLst>
              <a:ext uri="{FF2B5EF4-FFF2-40B4-BE49-F238E27FC236}">
                <a16:creationId xmlns:a16="http://schemas.microsoft.com/office/drawing/2014/main" id="{187B85A9-03FF-4A5C-94F8-C2E367E6245B}"/>
              </a:ext>
            </a:extLst>
          </p:cNvPr>
          <p:cNvPicPr>
            <a:picLocks noChangeAspect="1"/>
          </p:cNvPicPr>
          <p:nvPr/>
        </p:nvPicPr>
        <p:blipFill>
          <a:blip r:embed="rId3">
            <a:alphaModFix amt="73000"/>
            <a:extLst>
              <a:ext uri="{28A0092B-C50C-407E-A947-70E740481C1C}">
                <a14:useLocalDpi xmlns:a14="http://schemas.microsoft.com/office/drawing/2010/main" val="0"/>
              </a:ext>
            </a:extLst>
          </a:blip>
          <a:stretch>
            <a:fillRect/>
          </a:stretch>
        </p:blipFill>
        <p:spPr>
          <a:xfrm>
            <a:off x="5499419" y="402469"/>
            <a:ext cx="1193162" cy="1206118"/>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TextShape 1"/>
          <p:cNvSpPr txBox="1"/>
          <p:nvPr/>
        </p:nvSpPr>
        <p:spPr>
          <a:xfrm>
            <a:off x="3389956" y="5599308"/>
            <a:ext cx="6074163" cy="1145009"/>
          </a:xfrm>
          <a:prstGeom prst="rect">
            <a:avLst/>
          </a:prstGeom>
          <a:noFill/>
          <a:ln w="0">
            <a:noFill/>
          </a:ln>
        </p:spPr>
        <p:txBody>
          <a:bodyPr lIns="0" tIns="0" rIns="0" bIns="0" anchor="ctr">
            <a:normAutofit/>
          </a:bodyPr>
          <a:lstStyle/>
          <a:p>
            <a:pPr algn="ctr"/>
            <a:endParaRPr lang="en-US" sz="1633" spc="-1" dirty="0">
              <a:solidFill>
                <a:srgbClr val="000000"/>
              </a:solidFill>
              <a:latin typeface="Times New Roman"/>
            </a:endParaRPr>
          </a:p>
        </p:txBody>
      </p:sp>
      <p:sp>
        <p:nvSpPr>
          <p:cNvPr id="196" name="TextShape 2"/>
          <p:cNvSpPr txBox="1"/>
          <p:nvPr/>
        </p:nvSpPr>
        <p:spPr>
          <a:xfrm>
            <a:off x="2849414" y="2235676"/>
            <a:ext cx="6493172" cy="3110727"/>
          </a:xfrm>
          <a:prstGeom prst="rect">
            <a:avLst/>
          </a:prstGeom>
          <a:noFill/>
          <a:ln w="0">
            <a:noFill/>
          </a:ln>
        </p:spPr>
        <p:txBody>
          <a:bodyPr lIns="81646" tIns="40823" rIns="81646" bIns="40823">
            <a:noAutofit/>
          </a:bodyPr>
          <a:lstStyle/>
          <a:p>
            <a:pPr algn="ctr"/>
            <a:r>
              <a:rPr lang="en-US" sz="2177" spc="-1" dirty="0">
                <a:latin typeface="Arial" panose="020B0604020202020204" pitchFamily="34" charset="0"/>
                <a:cs typeface="Arial" panose="020B0604020202020204" pitchFamily="34" charset="0"/>
              </a:rPr>
              <a:t>Village of Bronxville Municipal Code-  Significant Changes Explained </a:t>
            </a:r>
            <a:br>
              <a:rPr sz="1633" dirty="0">
                <a:latin typeface="Arial" panose="020B0604020202020204" pitchFamily="34" charset="0"/>
                <a:cs typeface="Arial" panose="020B0604020202020204" pitchFamily="34" charset="0"/>
              </a:rPr>
            </a:br>
            <a:r>
              <a:rPr lang="en-US" sz="2177" spc="-1" dirty="0">
                <a:latin typeface="Arial" panose="020B0604020202020204" pitchFamily="34" charset="0"/>
                <a:cs typeface="Arial" panose="020B0604020202020204" pitchFamily="34" charset="0"/>
              </a:rPr>
              <a:t>Paul Taft, Village of Bronxville Building Inspector </a:t>
            </a:r>
            <a:br>
              <a:rPr sz="1633" dirty="0">
                <a:latin typeface="Arial" panose="020B0604020202020204" pitchFamily="34" charset="0"/>
                <a:cs typeface="Arial" panose="020B0604020202020204" pitchFamily="34" charset="0"/>
              </a:rPr>
            </a:br>
            <a:r>
              <a:rPr lang="en-US" sz="2177" spc="-1" dirty="0">
                <a:latin typeface="Arial" panose="020B0604020202020204" pitchFamily="34" charset="0"/>
                <a:cs typeface="Arial" panose="020B0604020202020204" pitchFamily="34" charset="0"/>
                <a:hlinkClick r:id="rId2"/>
              </a:rPr>
              <a:t>ptaft@vobny.com</a:t>
            </a:r>
            <a:endParaRPr lang="en-US" sz="2177" spc="-1" dirty="0">
              <a:latin typeface="Arial" panose="020B0604020202020204" pitchFamily="34" charset="0"/>
              <a:cs typeface="Arial" panose="020B0604020202020204" pitchFamily="34" charset="0"/>
            </a:endParaRPr>
          </a:p>
          <a:p>
            <a:pPr algn="ctr"/>
            <a:r>
              <a:rPr lang="en-US" sz="2177" spc="-1" dirty="0">
                <a:latin typeface="Arial" panose="020B0604020202020204" pitchFamily="34" charset="0"/>
                <a:cs typeface="Arial" panose="020B0604020202020204" pitchFamily="34" charset="0"/>
              </a:rPr>
              <a:t>914-337-7338 Office</a:t>
            </a:r>
          </a:p>
          <a:p>
            <a:pPr algn="ctr"/>
            <a:r>
              <a:rPr lang="en-US" sz="2177" spc="-1" dirty="0">
                <a:latin typeface="Arial" panose="020B0604020202020204" pitchFamily="34" charset="0"/>
                <a:cs typeface="Arial" panose="020B0604020202020204" pitchFamily="34" charset="0"/>
                <a:hlinkClick r:id="rId3"/>
              </a:rPr>
              <a:t>https://www.villageofbronxville.com/building</a:t>
            </a:r>
            <a:endParaRPr lang="en-US" sz="2177" spc="-1" dirty="0">
              <a:latin typeface="Arial" panose="020B0604020202020204" pitchFamily="34" charset="0"/>
              <a:cs typeface="Arial" panose="020B0604020202020204" pitchFamily="34" charset="0"/>
            </a:endParaRPr>
          </a:p>
          <a:p>
            <a:pPr algn="ctr"/>
            <a:endParaRPr lang="en-US" sz="2177" spc="-1" dirty="0">
              <a:latin typeface="Arial" panose="020B0604020202020204" pitchFamily="34" charset="0"/>
              <a:cs typeface="Arial" panose="020B0604020202020204" pitchFamily="34" charset="0"/>
            </a:endParaRPr>
          </a:p>
          <a:p>
            <a:pPr algn="ctr"/>
            <a:r>
              <a:rPr lang="en-US" sz="2177" spc="-1" dirty="0">
                <a:latin typeface="Arial" panose="020B0604020202020204" pitchFamily="34" charset="0"/>
                <a:cs typeface="Arial" panose="020B0604020202020204" pitchFamily="34" charset="0"/>
                <a:hlinkClick r:id="rId4"/>
              </a:rPr>
              <a:t>https://ecode360.com/BR1468?needHash=true</a:t>
            </a:r>
            <a:r>
              <a:rPr lang="en-US" sz="2177" spc="-1" dirty="0">
                <a:latin typeface="Arial" panose="020B0604020202020204" pitchFamily="34" charset="0"/>
                <a:cs typeface="Arial" panose="020B0604020202020204" pitchFamily="34" charset="0"/>
              </a:rPr>
              <a:t> </a:t>
            </a:r>
          </a:p>
        </p:txBody>
      </p:sp>
      <p:pic>
        <p:nvPicPr>
          <p:cNvPr id="5" name="Picture 4">
            <a:extLst>
              <a:ext uri="{FF2B5EF4-FFF2-40B4-BE49-F238E27FC236}">
                <a16:creationId xmlns:a16="http://schemas.microsoft.com/office/drawing/2014/main" id="{7E82EF29-614C-4FD5-AA26-CCDDE3781FD7}"/>
              </a:ext>
            </a:extLst>
          </p:cNvPr>
          <p:cNvPicPr>
            <a:picLocks noChangeAspect="1"/>
          </p:cNvPicPr>
          <p:nvPr/>
        </p:nvPicPr>
        <p:blipFill>
          <a:blip r:embed="rId5">
            <a:alphaModFix amt="73000"/>
            <a:extLst>
              <a:ext uri="{28A0092B-C50C-407E-A947-70E740481C1C}">
                <a14:useLocalDpi xmlns:a14="http://schemas.microsoft.com/office/drawing/2010/main" val="0"/>
              </a:ext>
            </a:extLst>
          </a:blip>
          <a:stretch>
            <a:fillRect/>
          </a:stretch>
        </p:blipFill>
        <p:spPr>
          <a:xfrm>
            <a:off x="5499419" y="270959"/>
            <a:ext cx="1193162" cy="1206118"/>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extShape 1"/>
          <p:cNvSpPr txBox="1"/>
          <p:nvPr/>
        </p:nvSpPr>
        <p:spPr>
          <a:xfrm>
            <a:off x="2072630" y="2467575"/>
            <a:ext cx="8229627" cy="1145009"/>
          </a:xfrm>
          <a:prstGeom prst="rect">
            <a:avLst/>
          </a:prstGeom>
          <a:noFill/>
          <a:ln w="0">
            <a:noFill/>
          </a:ln>
        </p:spPr>
        <p:txBody>
          <a:bodyPr lIns="0" tIns="0" rIns="0" bIns="0" anchor="ctr">
            <a:normAutofit lnSpcReduction="10000"/>
          </a:bodyPr>
          <a:lstStyle/>
          <a:p>
            <a:pPr algn="ctr"/>
            <a:r>
              <a:rPr lang="en-US" sz="3992" spc="-1" dirty="0">
                <a:solidFill>
                  <a:srgbClr val="000000"/>
                </a:solidFill>
                <a:latin typeface="Times New Roman"/>
              </a:rPr>
              <a:t>Village of Bronxville Municipal Code-  Significant Changes Explained</a:t>
            </a:r>
          </a:p>
        </p:txBody>
      </p:sp>
      <p:sp>
        <p:nvSpPr>
          <p:cNvPr id="171" name="TextShape 2"/>
          <p:cNvSpPr txBox="1"/>
          <p:nvPr/>
        </p:nvSpPr>
        <p:spPr>
          <a:xfrm>
            <a:off x="2072631" y="4390425"/>
            <a:ext cx="8046739" cy="2055262"/>
          </a:xfrm>
          <a:prstGeom prst="rect">
            <a:avLst/>
          </a:prstGeom>
          <a:noFill/>
          <a:ln w="0">
            <a:noFill/>
          </a:ln>
        </p:spPr>
        <p:txBody>
          <a:bodyPr lIns="0" tIns="0" rIns="0" bIns="0">
            <a:normAutofit fontScale="77500" lnSpcReduction="20000"/>
          </a:bodyPr>
          <a:lstStyle/>
          <a:p>
            <a:pPr marL="391910" indent="-293933" algn="ctr">
              <a:spcAft>
                <a:spcPts val="1283"/>
              </a:spcAft>
            </a:pPr>
            <a:r>
              <a:rPr lang="en-US" sz="2359" u="sng" kern="0" spc="-1" dirty="0">
                <a:solidFill>
                  <a:srgbClr val="000000"/>
                </a:solidFill>
                <a:latin typeface="Arial" panose="020B0604020202020204" pitchFamily="34" charset="0"/>
              </a:rPr>
              <a:t>Effective January 11, 2021</a:t>
            </a:r>
          </a:p>
          <a:p>
            <a:pPr marL="391910" indent="-293933" algn="ctr">
              <a:spcAft>
                <a:spcPts val="1283"/>
              </a:spcAft>
              <a:buClr>
                <a:srgbClr val="000000"/>
              </a:buClr>
              <a:buSzPct val="45000"/>
              <a:buFont typeface="Wingdings" charset="2"/>
              <a:buChar char=""/>
            </a:pPr>
            <a:r>
              <a:rPr lang="en-US" sz="2359" u="sng" kern="0" spc="-1" dirty="0">
                <a:solidFill>
                  <a:srgbClr val="000000"/>
                </a:solidFill>
                <a:latin typeface="Arial" panose="020B0604020202020204" pitchFamily="34" charset="0"/>
              </a:rPr>
              <a:t>Local Law #1-2021 Site Plan Approval requirements for One Family Dwellings</a:t>
            </a:r>
          </a:p>
          <a:p>
            <a:pPr marL="391910" indent="-293933" algn="ctr">
              <a:spcAft>
                <a:spcPts val="1283"/>
              </a:spcAft>
              <a:buClr>
                <a:srgbClr val="000000"/>
              </a:buClr>
              <a:buSzPct val="45000"/>
              <a:buFont typeface="Wingdings" charset="2"/>
              <a:buChar char=""/>
            </a:pPr>
            <a:r>
              <a:rPr lang="en-US" sz="2359" kern="0" spc="-1" dirty="0">
                <a:solidFill>
                  <a:srgbClr val="000000"/>
                </a:solidFill>
                <a:latin typeface="Arial" panose="020B0604020202020204" pitchFamily="34" charset="0"/>
              </a:rPr>
              <a:t>Local Law #2 2021 Update definitions; Adjustment to Bulk Requirements</a:t>
            </a:r>
          </a:p>
          <a:p>
            <a:pPr marL="391910" indent="-293933" algn="ctr">
              <a:spcAft>
                <a:spcPts val="1283"/>
              </a:spcAft>
              <a:buClr>
                <a:srgbClr val="000000"/>
              </a:buClr>
              <a:buSzPct val="45000"/>
              <a:buFont typeface="Wingdings" charset="2"/>
              <a:buChar char=""/>
            </a:pPr>
            <a:r>
              <a:rPr lang="en-US" sz="2359" b="1" u="sng" kern="0" spc="-1" dirty="0">
                <a:solidFill>
                  <a:srgbClr val="000000"/>
                </a:solidFill>
                <a:latin typeface="Arial" panose="020B0604020202020204" pitchFamily="34" charset="0"/>
              </a:rPr>
              <a:t>Local Law #4 – 2021 Notice Requirements</a:t>
            </a:r>
          </a:p>
          <a:p>
            <a:pPr marL="391910" indent="-293933" algn="ctr">
              <a:spcAft>
                <a:spcPts val="1283"/>
              </a:spcAft>
            </a:pPr>
            <a:r>
              <a:rPr lang="en-US" sz="2903" spc="-1" dirty="0">
                <a:solidFill>
                  <a:srgbClr val="000000"/>
                </a:solidFill>
                <a:latin typeface="Times New Roman"/>
              </a:rPr>
              <a:t> </a:t>
            </a:r>
          </a:p>
        </p:txBody>
      </p:sp>
      <p:pic>
        <p:nvPicPr>
          <p:cNvPr id="4" name="Picture 3">
            <a:extLst>
              <a:ext uri="{FF2B5EF4-FFF2-40B4-BE49-F238E27FC236}">
                <a16:creationId xmlns:a16="http://schemas.microsoft.com/office/drawing/2014/main" id="{031320DF-811E-4D03-BA08-62A4323EC4CC}"/>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5499419" y="412315"/>
            <a:ext cx="1193162" cy="1206005"/>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TextShape 1"/>
          <p:cNvSpPr txBox="1"/>
          <p:nvPr/>
        </p:nvSpPr>
        <p:spPr>
          <a:xfrm>
            <a:off x="2601536" y="2107025"/>
            <a:ext cx="6988929" cy="1925116"/>
          </a:xfrm>
          <a:prstGeom prst="rect">
            <a:avLst/>
          </a:prstGeom>
          <a:noFill/>
          <a:ln w="0">
            <a:noFill/>
          </a:ln>
        </p:spPr>
        <p:txBody>
          <a:bodyPr lIns="0" tIns="0" rIns="0" bIns="0" anchor="ctr">
            <a:noAutofit/>
          </a:bodyPr>
          <a:lstStyle/>
          <a:p>
            <a:pPr algn="ctr"/>
            <a:r>
              <a:rPr lang="en-US" sz="3992" spc="-1" dirty="0">
                <a:solidFill>
                  <a:srgbClr val="000000"/>
                </a:solidFill>
                <a:latin typeface="Arial" panose="020B0604020202020204" pitchFamily="34" charset="0"/>
                <a:cs typeface="Arial" panose="020B0604020202020204" pitchFamily="34" charset="0"/>
              </a:rPr>
              <a:t>Why have the Village of Bronxville Municipal Codes been updated?</a:t>
            </a:r>
          </a:p>
        </p:txBody>
      </p:sp>
      <p:sp>
        <p:nvSpPr>
          <p:cNvPr id="173" name="TextShape 2"/>
          <p:cNvSpPr txBox="1"/>
          <p:nvPr/>
        </p:nvSpPr>
        <p:spPr>
          <a:xfrm>
            <a:off x="2072631" y="4346328"/>
            <a:ext cx="8046739" cy="2360703"/>
          </a:xfrm>
          <a:prstGeom prst="rect">
            <a:avLst/>
          </a:prstGeom>
          <a:noFill/>
          <a:ln w="0">
            <a:noFill/>
          </a:ln>
        </p:spPr>
        <p:txBody>
          <a:bodyPr lIns="0" tIns="0" rIns="0" bIns="0">
            <a:noAutofit/>
          </a:bodyPr>
          <a:lstStyle/>
          <a:p>
            <a:pPr marL="783821" lvl="1" indent="-293933">
              <a:spcAft>
                <a:spcPts val="1029"/>
              </a:spcAft>
              <a:buClr>
                <a:srgbClr val="000000"/>
              </a:buClr>
              <a:buSzPct val="75000"/>
              <a:buFont typeface="Wingdings" charset="2"/>
              <a:buChar char=""/>
            </a:pPr>
            <a:r>
              <a:rPr lang="en-US" sz="1452" spc="-1" dirty="0">
                <a:solidFill>
                  <a:srgbClr val="000000"/>
                </a:solidFill>
                <a:latin typeface="Arial" panose="020B0604020202020204" pitchFamily="34" charset="0"/>
                <a:cs typeface="Arial" panose="020B0604020202020204" pitchFamily="34" charset="0"/>
              </a:rPr>
              <a:t>Comprehensive Plan – Survey</a:t>
            </a:r>
          </a:p>
          <a:p>
            <a:pPr marL="783821" lvl="1" indent="-293933">
              <a:spcAft>
                <a:spcPts val="1029"/>
              </a:spcAft>
              <a:buClr>
                <a:srgbClr val="000000"/>
              </a:buClr>
              <a:buSzPct val="75000"/>
              <a:buFont typeface="Symbol" charset="2"/>
              <a:buChar char=""/>
            </a:pPr>
            <a:r>
              <a:rPr lang="en-US" sz="1452" spc="-1" dirty="0">
                <a:solidFill>
                  <a:srgbClr val="000000"/>
                </a:solidFill>
                <a:latin typeface="Arial" panose="020B0604020202020204" pitchFamily="34" charset="0"/>
                <a:cs typeface="Arial" panose="020B0604020202020204" pitchFamily="34" charset="0"/>
              </a:rPr>
              <a:t>In response to the survey, specifically questions 1, 4, 15, 36  &amp; 37 the code has been revised.</a:t>
            </a:r>
          </a:p>
          <a:p>
            <a:pPr marL="783821" lvl="1" indent="-293933">
              <a:spcAft>
                <a:spcPts val="1029"/>
              </a:spcAft>
              <a:buClr>
                <a:srgbClr val="000000"/>
              </a:buClr>
              <a:buSzPct val="75000"/>
              <a:buFont typeface="Wingdings" charset="2"/>
              <a:buChar char=""/>
              <a:tabLst>
                <a:tab pos="0" algn="l"/>
              </a:tabLst>
            </a:pPr>
            <a:r>
              <a:rPr lang="en-US" sz="1452" spc="-1" dirty="0">
                <a:solidFill>
                  <a:srgbClr val="000000"/>
                </a:solidFill>
                <a:latin typeface="Arial" panose="020B0604020202020204" pitchFamily="34" charset="0"/>
                <a:cs typeface="Arial" panose="020B0604020202020204" pitchFamily="34" charset="0"/>
              </a:rPr>
              <a:t>Updating Definitions were completed to provide a more clear understanding of requirements</a:t>
            </a:r>
          </a:p>
          <a:p>
            <a:pPr marL="783821" lvl="1" indent="-293933">
              <a:spcAft>
                <a:spcPts val="1029"/>
              </a:spcAft>
              <a:buClr>
                <a:srgbClr val="000000"/>
              </a:buClr>
              <a:buSzPct val="75000"/>
              <a:buFont typeface="Wingdings" charset="2"/>
              <a:buChar char=""/>
            </a:pPr>
            <a:r>
              <a:rPr lang="en-US" sz="1452" spc="-1" dirty="0">
                <a:solidFill>
                  <a:srgbClr val="000000"/>
                </a:solidFill>
                <a:latin typeface="Arial" panose="020B0604020202020204" pitchFamily="34" charset="0"/>
                <a:cs typeface="Arial" panose="020B0604020202020204" pitchFamily="34" charset="0"/>
              </a:rPr>
              <a:t>Provide neighbors with notice of building permit applications submitted to avoid the surprise contractor showing up as first notice of a construction project including exterior work</a:t>
            </a:r>
          </a:p>
        </p:txBody>
      </p:sp>
      <p:pic>
        <p:nvPicPr>
          <p:cNvPr id="4" name="Picture 3">
            <a:extLst>
              <a:ext uri="{FF2B5EF4-FFF2-40B4-BE49-F238E27FC236}">
                <a16:creationId xmlns:a16="http://schemas.microsoft.com/office/drawing/2014/main" id="{0944AEFE-1317-45F6-9442-A5C24B520DF5}"/>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5499419" y="270959"/>
            <a:ext cx="1193162" cy="1206118"/>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2508339" y="2095351"/>
            <a:ext cx="6988929" cy="1123127"/>
          </a:xfrm>
          <a:prstGeom prst="rect">
            <a:avLst/>
          </a:prstGeom>
          <a:noFill/>
          <a:ln w="0">
            <a:noFill/>
          </a:ln>
        </p:spPr>
        <p:txBody>
          <a:bodyPr lIns="0" tIns="0" rIns="0" bIns="0" anchor="ctr">
            <a:noAutofit/>
          </a:bodyPr>
          <a:lstStyle/>
          <a:p>
            <a:pPr algn="ctr"/>
            <a:r>
              <a:rPr lang="en-US" sz="3266" b="1" u="sng" spc="-1" dirty="0">
                <a:solidFill>
                  <a:srgbClr val="000000"/>
                </a:solidFill>
                <a:latin typeface="Arial" panose="020B0604020202020204" pitchFamily="34" charset="0"/>
                <a:cs typeface="Arial" panose="020B0604020202020204" pitchFamily="34" charset="0"/>
              </a:rPr>
              <a:t>LL#4 – 2021 AMEND CHAPTER 310, ZONING, AND CHAPTER 112,</a:t>
            </a:r>
          </a:p>
          <a:p>
            <a:pPr algn="ctr"/>
            <a:r>
              <a:rPr lang="en-US" sz="3266" b="1" u="sng" spc="-1" dirty="0">
                <a:solidFill>
                  <a:srgbClr val="000000"/>
                </a:solidFill>
                <a:latin typeface="Arial" panose="020B0604020202020204" pitchFamily="34" charset="0"/>
                <a:cs typeface="Arial" panose="020B0604020202020204" pitchFamily="34" charset="0"/>
              </a:rPr>
              <a:t>BUILDING CONSTRUCTION</a:t>
            </a:r>
          </a:p>
        </p:txBody>
      </p:sp>
      <p:sp>
        <p:nvSpPr>
          <p:cNvPr id="175" name="TextShape 2"/>
          <p:cNvSpPr txBox="1"/>
          <p:nvPr/>
        </p:nvSpPr>
        <p:spPr>
          <a:xfrm>
            <a:off x="2072631" y="3836753"/>
            <a:ext cx="8046739" cy="882204"/>
          </a:xfrm>
          <a:prstGeom prst="rect">
            <a:avLst/>
          </a:prstGeom>
          <a:noFill/>
          <a:ln w="0">
            <a:noFill/>
          </a:ln>
        </p:spPr>
        <p:txBody>
          <a:bodyPr lIns="0" tIns="0" rIns="0" bIns="0">
            <a:noAutofit/>
          </a:bodyPr>
          <a:lstStyle/>
          <a:p>
            <a:pPr marL="97977" algn="ctr">
              <a:spcAft>
                <a:spcPts val="1286"/>
              </a:spcAft>
              <a:buClr>
                <a:srgbClr val="000000"/>
              </a:buClr>
              <a:buSzPct val="45000"/>
            </a:pPr>
            <a:endParaRPr lang="en-US" sz="1814" b="1" spc="-1" dirty="0">
              <a:solidFill>
                <a:srgbClr val="00000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533A9F9D-C284-44F3-9A53-5CE358BE93B1}"/>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5499419" y="270959"/>
            <a:ext cx="1193162" cy="1206118"/>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1B480-B280-4655-92F5-1D16989BE95A}"/>
              </a:ext>
            </a:extLst>
          </p:cNvPr>
          <p:cNvSpPr>
            <a:spLocks noGrp="1"/>
          </p:cNvSpPr>
          <p:nvPr>
            <p:ph type="title"/>
          </p:nvPr>
        </p:nvSpPr>
        <p:spPr>
          <a:xfrm>
            <a:off x="609562" y="1807232"/>
            <a:ext cx="10971684" cy="1145009"/>
          </a:xfrm>
        </p:spPr>
        <p:txBody>
          <a:bodyPr/>
          <a:lstStyle/>
          <a:p>
            <a:pPr algn="ctr"/>
            <a:r>
              <a:rPr lang="en-US" b="1" u="sng" dirty="0"/>
              <a:t>Section 310-44.F(5) of Chapter 310- Revised</a:t>
            </a:r>
          </a:p>
        </p:txBody>
      </p:sp>
      <p:sp>
        <p:nvSpPr>
          <p:cNvPr id="3" name="Text Placeholder 2">
            <a:extLst>
              <a:ext uri="{FF2B5EF4-FFF2-40B4-BE49-F238E27FC236}">
                <a16:creationId xmlns:a16="http://schemas.microsoft.com/office/drawing/2014/main" id="{726201F2-8618-4FFE-9B97-2FDD3B39C2D1}"/>
              </a:ext>
            </a:extLst>
          </p:cNvPr>
          <p:cNvSpPr>
            <a:spLocks noGrp="1"/>
          </p:cNvSpPr>
          <p:nvPr>
            <p:ph type="body"/>
          </p:nvPr>
        </p:nvSpPr>
        <p:spPr>
          <a:xfrm>
            <a:off x="609562" y="2952242"/>
            <a:ext cx="10727859" cy="3905758"/>
          </a:xfrm>
        </p:spPr>
        <p:txBody>
          <a:bodyPr>
            <a:normAutofit fontScale="47500" lnSpcReduction="20000"/>
          </a:bodyPr>
          <a:lstStyle/>
          <a:p>
            <a:pPr marL="0" indent="0">
              <a:lnSpc>
                <a:spcPct val="120000"/>
              </a:lnSpc>
              <a:spcBef>
                <a:spcPts val="0"/>
              </a:spcBef>
              <a:spcAft>
                <a:spcPts val="0"/>
              </a:spcAft>
              <a:buNone/>
            </a:pPr>
            <a:r>
              <a:rPr lang="en-US" dirty="0"/>
              <a:t>(5) Decisions to be furnished to applicant and others. A copy of each decisions shall be</a:t>
            </a:r>
          </a:p>
          <a:p>
            <a:pPr marL="0" indent="0">
              <a:lnSpc>
                <a:spcPct val="120000"/>
              </a:lnSpc>
              <a:spcBef>
                <a:spcPts val="0"/>
              </a:spcBef>
              <a:spcAft>
                <a:spcPts val="0"/>
              </a:spcAft>
              <a:buNone/>
            </a:pPr>
            <a:r>
              <a:rPr lang="en-US" dirty="0"/>
              <a:t>mailed by the Planning Board without charge within 30 days after the date of decision to</a:t>
            </a:r>
          </a:p>
          <a:p>
            <a:pPr marL="0" indent="0">
              <a:lnSpc>
                <a:spcPct val="120000"/>
              </a:lnSpc>
              <a:spcBef>
                <a:spcPts val="0"/>
              </a:spcBef>
              <a:spcAft>
                <a:spcPts val="0"/>
              </a:spcAft>
              <a:buNone/>
            </a:pPr>
            <a:r>
              <a:rPr lang="en-US" dirty="0"/>
              <a:t>the applicant or, if represented, to his or her attorney and to all others upon request for a</a:t>
            </a:r>
          </a:p>
          <a:p>
            <a:pPr marL="0" indent="0">
              <a:lnSpc>
                <a:spcPct val="120000"/>
              </a:lnSpc>
              <a:spcBef>
                <a:spcPts val="0"/>
              </a:spcBef>
              <a:spcAft>
                <a:spcPts val="0"/>
              </a:spcAft>
              <a:buNone/>
            </a:pPr>
            <a:r>
              <a:rPr lang="en-US" dirty="0"/>
              <a:t>reasonable fee. </a:t>
            </a:r>
            <a:r>
              <a:rPr lang="en-US" dirty="0">
                <a:highlight>
                  <a:srgbClr val="FFFF00"/>
                </a:highlight>
              </a:rPr>
              <a:t>In addition</a:t>
            </a:r>
            <a:r>
              <a:rPr lang="en-US" dirty="0"/>
              <a:t>, the Planning Board, </a:t>
            </a:r>
            <a:r>
              <a:rPr lang="en-US" dirty="0">
                <a:highlight>
                  <a:srgbClr val="FFFF00"/>
                </a:highlight>
              </a:rPr>
              <a:t>as a condition of a grant </a:t>
            </a:r>
            <a:r>
              <a:rPr lang="en-US" dirty="0"/>
              <a:t>of any</a:t>
            </a:r>
          </a:p>
          <a:p>
            <a:pPr marL="0" indent="0">
              <a:lnSpc>
                <a:spcPct val="120000"/>
              </a:lnSpc>
              <a:spcBef>
                <a:spcPts val="0"/>
              </a:spcBef>
              <a:spcAft>
                <a:spcPts val="0"/>
              </a:spcAft>
              <a:buNone/>
            </a:pPr>
            <a:r>
              <a:rPr lang="en-US" dirty="0"/>
              <a:t>application (in whole or in part) (</a:t>
            </a:r>
            <a:r>
              <a:rPr lang="en-US" dirty="0">
                <a:highlight>
                  <a:srgbClr val="FFFF00"/>
                </a:highlight>
              </a:rPr>
              <a:t>particularly where the grant is conditioned </a:t>
            </a:r>
            <a:r>
              <a:rPr lang="en-US" dirty="0"/>
              <a:t>on the</a:t>
            </a:r>
          </a:p>
          <a:p>
            <a:pPr marL="0" indent="0">
              <a:lnSpc>
                <a:spcPct val="120000"/>
              </a:lnSpc>
              <a:spcBef>
                <a:spcPts val="0"/>
              </a:spcBef>
              <a:spcAft>
                <a:spcPts val="0"/>
              </a:spcAft>
              <a:buNone/>
            </a:pPr>
            <a:r>
              <a:rPr lang="en-US" dirty="0"/>
              <a:t>fulfillment of </a:t>
            </a:r>
            <a:r>
              <a:rPr lang="en-US" dirty="0">
                <a:highlight>
                  <a:srgbClr val="FFFF00"/>
                </a:highlight>
              </a:rPr>
              <a:t>conditions such as the maintenance of landscaping into the future</a:t>
            </a:r>
            <a:r>
              <a:rPr lang="en-US" dirty="0"/>
              <a:t>), </a:t>
            </a:r>
            <a:r>
              <a:rPr lang="en-US" dirty="0">
                <a:highlight>
                  <a:srgbClr val="FFFF00"/>
                </a:highlight>
              </a:rPr>
              <a:t>may</a:t>
            </a:r>
          </a:p>
          <a:p>
            <a:pPr marL="0" indent="0">
              <a:lnSpc>
                <a:spcPct val="120000"/>
              </a:lnSpc>
              <a:spcBef>
                <a:spcPts val="0"/>
              </a:spcBef>
              <a:spcAft>
                <a:spcPts val="0"/>
              </a:spcAft>
              <a:buNone/>
            </a:pPr>
            <a:r>
              <a:rPr lang="en-US" dirty="0">
                <a:highlight>
                  <a:srgbClr val="FFFF00"/>
                </a:highlight>
              </a:rPr>
              <a:t>require</a:t>
            </a:r>
            <a:r>
              <a:rPr lang="en-US" dirty="0"/>
              <a:t> that the </a:t>
            </a:r>
            <a:r>
              <a:rPr lang="en-US" dirty="0">
                <a:highlight>
                  <a:srgbClr val="FFFF00"/>
                </a:highlight>
              </a:rPr>
              <a:t>applicant mail a copy of the decision to those persons within the vicinity</a:t>
            </a:r>
          </a:p>
          <a:p>
            <a:pPr marL="0" indent="0">
              <a:lnSpc>
                <a:spcPct val="120000"/>
              </a:lnSpc>
              <a:spcBef>
                <a:spcPts val="0"/>
              </a:spcBef>
              <a:spcAft>
                <a:spcPts val="0"/>
              </a:spcAft>
              <a:buNone/>
            </a:pPr>
            <a:r>
              <a:rPr lang="en-US" dirty="0">
                <a:highlight>
                  <a:srgbClr val="FFFF00"/>
                </a:highlight>
              </a:rPr>
              <a:t>of the property </a:t>
            </a:r>
            <a:r>
              <a:rPr lang="en-US" dirty="0"/>
              <a:t>who were required to receive notice of the hearing on the application at</a:t>
            </a:r>
          </a:p>
          <a:p>
            <a:pPr marL="0" indent="0">
              <a:lnSpc>
                <a:spcPct val="120000"/>
              </a:lnSpc>
              <a:spcBef>
                <a:spcPts val="0"/>
              </a:spcBef>
              <a:spcAft>
                <a:spcPts val="0"/>
              </a:spcAft>
              <a:buNone/>
            </a:pPr>
            <a:r>
              <a:rPr lang="en-US" dirty="0"/>
              <a:t>issue, </a:t>
            </a:r>
            <a:r>
              <a:rPr lang="en-US" dirty="0">
                <a:highlight>
                  <a:srgbClr val="FFFF00"/>
                </a:highlight>
              </a:rPr>
              <a:t>and to file proof of such mailing with the Building Department</a:t>
            </a:r>
            <a:r>
              <a:rPr lang="en-US" dirty="0"/>
              <a:t>.</a:t>
            </a:r>
          </a:p>
          <a:p>
            <a:pPr marL="0" indent="0">
              <a:buNone/>
            </a:pPr>
            <a:endParaRPr lang="en-US" dirty="0"/>
          </a:p>
        </p:txBody>
      </p:sp>
      <p:pic>
        <p:nvPicPr>
          <p:cNvPr id="4" name="Picture 3">
            <a:extLst>
              <a:ext uri="{FF2B5EF4-FFF2-40B4-BE49-F238E27FC236}">
                <a16:creationId xmlns:a16="http://schemas.microsoft.com/office/drawing/2014/main" id="{D1A1CB28-811A-453F-B9EC-B879AB0BAC3C}"/>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5437784" y="264033"/>
            <a:ext cx="1315240" cy="1329522"/>
          </a:xfrm>
          <a:prstGeom prst="rect">
            <a:avLst/>
          </a:prstGeom>
          <a:effectLst>
            <a:outerShdw blurRad="50800" dist="50800" dir="5400000" algn="ctr" rotWithShape="0">
              <a:srgbClr val="000000">
                <a:alpha val="27000"/>
              </a:srgbClr>
            </a:outerShdw>
          </a:effectLst>
        </p:spPr>
      </p:pic>
    </p:spTree>
    <p:extLst>
      <p:ext uri="{BB962C8B-B14F-4D97-AF65-F5344CB8AC3E}">
        <p14:creationId xmlns:p14="http://schemas.microsoft.com/office/powerpoint/2010/main" val="2096486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1B480-B280-4655-92F5-1D16989BE95A}"/>
              </a:ext>
            </a:extLst>
          </p:cNvPr>
          <p:cNvSpPr>
            <a:spLocks noGrp="1"/>
          </p:cNvSpPr>
          <p:nvPr>
            <p:ph type="title"/>
          </p:nvPr>
        </p:nvSpPr>
        <p:spPr>
          <a:xfrm>
            <a:off x="609562" y="1807232"/>
            <a:ext cx="10971684" cy="1145009"/>
          </a:xfrm>
        </p:spPr>
        <p:txBody>
          <a:bodyPr/>
          <a:lstStyle/>
          <a:p>
            <a:pPr algn="ctr"/>
            <a:r>
              <a:rPr lang="en-US" b="1" u="sng" dirty="0"/>
              <a:t>Section 310-52.H of Chapter 310 - Revised</a:t>
            </a:r>
          </a:p>
        </p:txBody>
      </p:sp>
      <p:sp>
        <p:nvSpPr>
          <p:cNvPr id="3" name="Text Placeholder 2">
            <a:extLst>
              <a:ext uri="{FF2B5EF4-FFF2-40B4-BE49-F238E27FC236}">
                <a16:creationId xmlns:a16="http://schemas.microsoft.com/office/drawing/2014/main" id="{726201F2-8618-4FFE-9B97-2FDD3B39C2D1}"/>
              </a:ext>
            </a:extLst>
          </p:cNvPr>
          <p:cNvSpPr>
            <a:spLocks noGrp="1"/>
          </p:cNvSpPr>
          <p:nvPr>
            <p:ph type="body"/>
          </p:nvPr>
        </p:nvSpPr>
        <p:spPr>
          <a:xfrm>
            <a:off x="609562" y="2952242"/>
            <a:ext cx="10727859" cy="3905758"/>
          </a:xfrm>
        </p:spPr>
        <p:txBody>
          <a:bodyPr>
            <a:normAutofit fontScale="92500"/>
          </a:bodyPr>
          <a:lstStyle/>
          <a:p>
            <a:r>
              <a:rPr lang="en-US" sz="2600" kern="0" dirty="0"/>
              <a:t>H. Every decision of the ZBA shall be filed in the office of the Village Clerk within five</a:t>
            </a:r>
          </a:p>
          <a:p>
            <a:r>
              <a:rPr lang="en-US" sz="2600" kern="0" dirty="0"/>
              <a:t>business days after the day such decision is rendered and a copy thereof mailed to the</a:t>
            </a:r>
          </a:p>
          <a:p>
            <a:r>
              <a:rPr lang="en-US" sz="2600" kern="0" dirty="0"/>
              <a:t>applicant. </a:t>
            </a:r>
            <a:r>
              <a:rPr lang="en-US" sz="2600" kern="0" dirty="0">
                <a:highlight>
                  <a:srgbClr val="FFFF00"/>
                </a:highlight>
              </a:rPr>
              <a:t>In addition, as a condition of the grant of any application (in whole or in part)</a:t>
            </a:r>
          </a:p>
          <a:p>
            <a:r>
              <a:rPr lang="en-US" sz="2600" kern="0" dirty="0">
                <a:highlight>
                  <a:srgbClr val="FFFF00"/>
                </a:highlight>
              </a:rPr>
              <a:t>(particularly where the grant is conditioned on the fulfillment of conditions such as the</a:t>
            </a:r>
          </a:p>
          <a:p>
            <a:r>
              <a:rPr lang="en-US" sz="2600" kern="0" dirty="0">
                <a:highlight>
                  <a:srgbClr val="FFFF00"/>
                </a:highlight>
              </a:rPr>
              <a:t>maintenance of landscaping into the future), the ZBA may require that the applicant mail a copy of its decision to some or all persons within the vicinity of the property who were required to receive notice of the hearing on the application at issue, and to file proof of such mailing with the Building Department.</a:t>
            </a:r>
          </a:p>
          <a:p>
            <a:pPr marL="0" indent="0">
              <a:buNone/>
            </a:pPr>
            <a:endParaRPr lang="en-US" dirty="0"/>
          </a:p>
        </p:txBody>
      </p:sp>
      <p:pic>
        <p:nvPicPr>
          <p:cNvPr id="4" name="Picture 3">
            <a:extLst>
              <a:ext uri="{FF2B5EF4-FFF2-40B4-BE49-F238E27FC236}">
                <a16:creationId xmlns:a16="http://schemas.microsoft.com/office/drawing/2014/main" id="{D1A1CB28-811A-453F-B9EC-B879AB0BAC3C}"/>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5437784" y="264033"/>
            <a:ext cx="1315240" cy="1329522"/>
          </a:xfrm>
          <a:prstGeom prst="rect">
            <a:avLst/>
          </a:prstGeom>
          <a:effectLst>
            <a:outerShdw blurRad="50800" dist="50800" dir="5400000" algn="ctr" rotWithShape="0">
              <a:srgbClr val="000000">
                <a:alpha val="27000"/>
              </a:srgbClr>
            </a:outerShdw>
          </a:effectLst>
        </p:spPr>
      </p:pic>
    </p:spTree>
    <p:extLst>
      <p:ext uri="{BB962C8B-B14F-4D97-AF65-F5344CB8AC3E}">
        <p14:creationId xmlns:p14="http://schemas.microsoft.com/office/powerpoint/2010/main" val="161965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1B480-B280-4655-92F5-1D16989BE95A}"/>
              </a:ext>
            </a:extLst>
          </p:cNvPr>
          <p:cNvSpPr>
            <a:spLocks noGrp="1"/>
          </p:cNvSpPr>
          <p:nvPr>
            <p:ph type="title"/>
          </p:nvPr>
        </p:nvSpPr>
        <p:spPr>
          <a:xfrm>
            <a:off x="610158" y="1695887"/>
            <a:ext cx="10971684" cy="685364"/>
          </a:xfrm>
        </p:spPr>
        <p:txBody>
          <a:bodyPr/>
          <a:lstStyle/>
          <a:p>
            <a:pPr algn="ctr"/>
            <a:r>
              <a:rPr lang="en-US" b="1" u="sng" dirty="0"/>
              <a:t>Section 112-9 of Chapter 112 – New Section </a:t>
            </a:r>
          </a:p>
        </p:txBody>
      </p:sp>
      <p:sp>
        <p:nvSpPr>
          <p:cNvPr id="3" name="Text Placeholder 2">
            <a:extLst>
              <a:ext uri="{FF2B5EF4-FFF2-40B4-BE49-F238E27FC236}">
                <a16:creationId xmlns:a16="http://schemas.microsoft.com/office/drawing/2014/main" id="{726201F2-8618-4FFE-9B97-2FDD3B39C2D1}"/>
              </a:ext>
            </a:extLst>
          </p:cNvPr>
          <p:cNvSpPr>
            <a:spLocks noGrp="1"/>
          </p:cNvSpPr>
          <p:nvPr>
            <p:ph type="body"/>
          </p:nvPr>
        </p:nvSpPr>
        <p:spPr>
          <a:xfrm>
            <a:off x="180975" y="2524125"/>
            <a:ext cx="11658004" cy="4238625"/>
          </a:xfrm>
        </p:spPr>
        <p:txBody>
          <a:bodyPr>
            <a:normAutofit fontScale="40000" lnSpcReduction="20000"/>
          </a:bodyPr>
          <a:lstStyle/>
          <a:p>
            <a:r>
              <a:rPr lang="en-US" sz="5600" kern="0" dirty="0"/>
              <a:t>F. </a:t>
            </a:r>
            <a:r>
              <a:rPr lang="en-US" sz="5600" kern="0" dirty="0">
                <a:highlight>
                  <a:srgbClr val="FFFF00"/>
                </a:highlight>
              </a:rPr>
              <a:t>Summary Project Statement</a:t>
            </a:r>
          </a:p>
          <a:p>
            <a:r>
              <a:rPr lang="en-US" sz="6400" b="1" u="sng" kern="0" dirty="0"/>
              <a:t>(1) </a:t>
            </a:r>
            <a:r>
              <a:rPr lang="en-US" sz="5600" kern="0" dirty="0"/>
              <a:t>At the same time that an </a:t>
            </a:r>
            <a:r>
              <a:rPr lang="en-US" sz="5600" kern="0" dirty="0">
                <a:highlight>
                  <a:srgbClr val="FFFF00"/>
                </a:highlight>
              </a:rPr>
              <a:t>applicant submits an application </a:t>
            </a:r>
            <a:r>
              <a:rPr lang="en-US" sz="5600" kern="0" dirty="0"/>
              <a:t>for a </a:t>
            </a:r>
            <a:r>
              <a:rPr lang="en-US" sz="5600" kern="0" dirty="0">
                <a:highlight>
                  <a:srgbClr val="FFFF00"/>
                </a:highlight>
              </a:rPr>
              <a:t>building permit </a:t>
            </a:r>
            <a:r>
              <a:rPr lang="en-US" sz="5600" kern="0" dirty="0"/>
              <a:t>or otherwise submits proposed plans for construction or demolition (but </a:t>
            </a:r>
            <a:r>
              <a:rPr lang="en-US" sz="5600" kern="0" dirty="0">
                <a:highlight>
                  <a:srgbClr val="FFFF00"/>
                </a:highlight>
              </a:rPr>
              <a:t>excluding permits </a:t>
            </a:r>
            <a:r>
              <a:rPr lang="en-US" sz="5600" kern="0" dirty="0"/>
              <a:t>or plans that </a:t>
            </a:r>
            <a:r>
              <a:rPr lang="en-US" sz="5600" kern="0" dirty="0">
                <a:highlight>
                  <a:srgbClr val="FFFF00"/>
                </a:highlight>
              </a:rPr>
              <a:t>relate solely to interior renovations</a:t>
            </a:r>
            <a:r>
              <a:rPr lang="en-US" sz="5600" kern="0" dirty="0"/>
              <a:t> and that </a:t>
            </a:r>
            <a:r>
              <a:rPr lang="en-US" sz="5600" kern="0" dirty="0">
                <a:highlight>
                  <a:srgbClr val="FFFF00"/>
                </a:highlight>
              </a:rPr>
              <a:t>do not involve any change to the use of the property</a:t>
            </a:r>
            <a:r>
              <a:rPr lang="en-US" sz="5600" kern="0" dirty="0"/>
              <a:t>, the </a:t>
            </a:r>
            <a:r>
              <a:rPr lang="en-US" sz="5600" kern="0" dirty="0">
                <a:highlight>
                  <a:srgbClr val="FFFF00"/>
                </a:highlight>
              </a:rPr>
              <a:t>exterior dimensions of a building </a:t>
            </a:r>
            <a:r>
              <a:rPr lang="en-US" sz="5600" kern="0" dirty="0"/>
              <a:t>or any </a:t>
            </a:r>
            <a:r>
              <a:rPr lang="en-US" sz="5600" kern="0" dirty="0">
                <a:highlight>
                  <a:srgbClr val="FFFF00"/>
                </a:highlight>
              </a:rPr>
              <a:t>accessory structure</a:t>
            </a:r>
            <a:r>
              <a:rPr lang="en-US" sz="5600" kern="0" dirty="0"/>
              <a:t>, or to </a:t>
            </a:r>
            <a:r>
              <a:rPr lang="en-US" sz="5600" kern="0" dirty="0">
                <a:highlight>
                  <a:srgbClr val="FFFF00"/>
                </a:highlight>
              </a:rPr>
              <a:t>any driveway or parking area</a:t>
            </a:r>
            <a:r>
              <a:rPr lang="en-US" sz="5600" kern="0" dirty="0"/>
              <a:t>), the applicant </a:t>
            </a:r>
            <a:r>
              <a:rPr lang="en-US" sz="5600" kern="0" dirty="0">
                <a:highlight>
                  <a:srgbClr val="FFFF00"/>
                </a:highlight>
              </a:rPr>
              <a:t>shall prepare a summary project statement</a:t>
            </a:r>
            <a:r>
              <a:rPr lang="en-US" sz="5600" kern="0" dirty="0"/>
              <a:t>, which:</a:t>
            </a:r>
          </a:p>
          <a:p>
            <a:pPr marL="342900" indent="-342900">
              <a:buAutoNum type="alphaLcParenBoth"/>
            </a:pPr>
            <a:r>
              <a:rPr lang="en-US" sz="5600" kern="0" dirty="0"/>
              <a:t>identifies the property at issue by street address;</a:t>
            </a:r>
          </a:p>
          <a:p>
            <a:r>
              <a:rPr lang="en-US" sz="5600" dirty="0"/>
              <a:t>(b) identifies by name, address, telephone number and email, the applicant or a representative of the applicant;</a:t>
            </a:r>
          </a:p>
          <a:p>
            <a:r>
              <a:rPr lang="en-US" sz="5600" dirty="0"/>
              <a:t>(c) briefly summarizes the nature (e.g. proposed home addition, proposed demolition, proposed driveway alteration, etc.) and rationale of the submission; and</a:t>
            </a:r>
          </a:p>
          <a:p>
            <a:r>
              <a:rPr lang="en-US" sz="5600" dirty="0"/>
              <a:t>(d) states that the publicly filed copies of plans and relevant supporting materials are available for inspection by prior appointment at the Building Department.</a:t>
            </a:r>
          </a:p>
          <a:p>
            <a:r>
              <a:rPr lang="en-US" sz="6400" b="1" u="sng" dirty="0"/>
              <a:t>(2) </a:t>
            </a:r>
            <a:r>
              <a:rPr lang="en-US" sz="5600" dirty="0"/>
              <a:t>The Superintendent of Buildings shall send copies of such summary project statements to the Chair and Vice Chair of the Planning Board and the Zoning Board of Appeals (ZBA).</a:t>
            </a:r>
          </a:p>
          <a:p>
            <a:pPr marL="342900" indent="-342900">
              <a:buAutoNum type="alphaLcParenBoth"/>
            </a:pPr>
            <a:endParaRPr lang="en-US" sz="4800" kern="0" dirty="0"/>
          </a:p>
          <a:p>
            <a:pPr marL="0" indent="0">
              <a:lnSpc>
                <a:spcPct val="120000"/>
              </a:lnSpc>
              <a:spcBef>
                <a:spcPts val="0"/>
              </a:spcBef>
              <a:spcAft>
                <a:spcPts val="0"/>
              </a:spcAft>
              <a:buNone/>
            </a:pPr>
            <a:endParaRPr lang="en-US" dirty="0"/>
          </a:p>
        </p:txBody>
      </p:sp>
      <p:pic>
        <p:nvPicPr>
          <p:cNvPr id="4" name="Picture 3">
            <a:extLst>
              <a:ext uri="{FF2B5EF4-FFF2-40B4-BE49-F238E27FC236}">
                <a16:creationId xmlns:a16="http://schemas.microsoft.com/office/drawing/2014/main" id="{D1A1CB28-811A-453F-B9EC-B879AB0BAC3C}"/>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5437784" y="264033"/>
            <a:ext cx="1315240" cy="1329522"/>
          </a:xfrm>
          <a:prstGeom prst="rect">
            <a:avLst/>
          </a:prstGeom>
          <a:effectLst>
            <a:outerShdw blurRad="50800" dist="50800" dir="5400000" algn="ctr" rotWithShape="0">
              <a:srgbClr val="000000">
                <a:alpha val="27000"/>
              </a:srgbClr>
            </a:outerShdw>
          </a:effectLst>
        </p:spPr>
      </p:pic>
    </p:spTree>
    <p:extLst>
      <p:ext uri="{BB962C8B-B14F-4D97-AF65-F5344CB8AC3E}">
        <p14:creationId xmlns:p14="http://schemas.microsoft.com/office/powerpoint/2010/main" val="201109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A8B95-74AC-41E5-A392-CAD7BCBEB398}"/>
              </a:ext>
            </a:extLst>
          </p:cNvPr>
          <p:cNvSpPr>
            <a:spLocks noGrp="1"/>
          </p:cNvSpPr>
          <p:nvPr>
            <p:ph type="title"/>
          </p:nvPr>
        </p:nvSpPr>
        <p:spPr>
          <a:xfrm>
            <a:off x="609562" y="473652"/>
            <a:ext cx="10971684" cy="1145009"/>
          </a:xfrm>
        </p:spPr>
        <p:txBody>
          <a:bodyPr/>
          <a:lstStyle/>
          <a:p>
            <a:r>
              <a:rPr kumimoji="0" lang="en-US" sz="4400" b="1" i="0" u="sng" strike="noStrike" kern="1200" cap="none" spc="0" normalizeH="0" baseline="0" noProof="0" dirty="0">
                <a:ln>
                  <a:noFill/>
                </a:ln>
                <a:solidFill>
                  <a:prstClr val="black"/>
                </a:solidFill>
                <a:effectLst/>
                <a:uLnTx/>
                <a:uFillTx/>
                <a:latin typeface="Calibri Light" panose="020F0302020204030204"/>
                <a:ea typeface="+mj-ea"/>
                <a:cs typeface="+mj-cs"/>
              </a:rPr>
              <a:t>Section 112-9 of Chapter 112 – New Section </a:t>
            </a:r>
            <a:endParaRPr lang="en-US" dirty="0"/>
          </a:p>
        </p:txBody>
      </p:sp>
      <p:sp>
        <p:nvSpPr>
          <p:cNvPr id="3" name="Text Placeholder 2">
            <a:extLst>
              <a:ext uri="{FF2B5EF4-FFF2-40B4-BE49-F238E27FC236}">
                <a16:creationId xmlns:a16="http://schemas.microsoft.com/office/drawing/2014/main" id="{3D144A32-0863-4B59-B118-5ACFA1366215}"/>
              </a:ext>
            </a:extLst>
          </p:cNvPr>
          <p:cNvSpPr>
            <a:spLocks noGrp="1"/>
          </p:cNvSpPr>
          <p:nvPr>
            <p:ph type="body"/>
          </p:nvPr>
        </p:nvSpPr>
        <p:spPr>
          <a:xfrm>
            <a:off x="142875" y="1952626"/>
            <a:ext cx="11801475" cy="4187182"/>
          </a:xfrm>
        </p:spPr>
        <p:txBody>
          <a:bodyP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Calibri Light" panose="020F0302020204030204"/>
                <a:ea typeface="+mj-ea"/>
                <a:cs typeface="+mj-cs"/>
              </a:rPr>
              <a:t>(3) </a:t>
            </a:r>
            <a:r>
              <a:rPr kumimoji="0" lang="en-US" sz="1800" b="0" i="0" u="none" strike="noStrike" kern="1200" cap="none" spc="0" normalizeH="0" baseline="0" noProof="0" dirty="0">
                <a:ln>
                  <a:noFill/>
                </a:ln>
                <a:solidFill>
                  <a:prstClr val="black"/>
                </a:solidFill>
                <a:effectLst/>
                <a:uLnTx/>
                <a:uFillTx/>
                <a:latin typeface="Calibri Light" panose="020F0302020204030204"/>
                <a:ea typeface="+mj-ea"/>
                <a:cs typeface="+mj-cs"/>
              </a:rPr>
              <a:t>The </a:t>
            </a:r>
            <a:r>
              <a:rPr kumimoji="0" lang="en-US" sz="18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j-ea"/>
                <a:cs typeface="+mj-cs"/>
              </a:rPr>
              <a:t>applicant</a:t>
            </a:r>
            <a:r>
              <a:rPr kumimoji="0" lang="en-US" sz="1800" b="0" i="0" u="none" strike="noStrike" kern="1200" cap="none" spc="0" normalizeH="0" baseline="0" noProof="0" dirty="0">
                <a:ln>
                  <a:noFill/>
                </a:ln>
                <a:solidFill>
                  <a:prstClr val="black"/>
                </a:solidFill>
                <a:effectLst/>
                <a:uLnTx/>
                <a:uFillTx/>
                <a:latin typeface="Calibri Light" panose="020F0302020204030204"/>
                <a:ea typeface="+mj-ea"/>
                <a:cs typeface="+mj-cs"/>
              </a:rPr>
              <a:t> shall be required to </a:t>
            </a:r>
            <a:r>
              <a:rPr kumimoji="0" lang="en-US" sz="18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j-ea"/>
                <a:cs typeface="+mj-cs"/>
              </a:rPr>
              <a:t>provide a copy of the summary project statement </a:t>
            </a:r>
            <a:r>
              <a:rPr kumimoji="0" lang="en-US" sz="1800" b="0" i="0" u="none" strike="noStrike" kern="1200" cap="none" spc="0" normalizeH="0" baseline="0" noProof="0" dirty="0">
                <a:ln>
                  <a:noFill/>
                </a:ln>
                <a:solidFill>
                  <a:prstClr val="black"/>
                </a:solidFill>
                <a:effectLst/>
                <a:uLnTx/>
                <a:uFillTx/>
                <a:latin typeface="Calibri Light" panose="020F0302020204030204"/>
                <a:ea typeface="+mj-ea"/>
                <a:cs typeface="+mj-cs"/>
              </a:rPr>
              <a:t>to </a:t>
            </a:r>
            <a:r>
              <a:rPr kumimoji="0" lang="en-US" sz="18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j-ea"/>
                <a:cs typeface="+mj-cs"/>
              </a:rPr>
              <a:t>any property owner within 100 feet </a:t>
            </a:r>
            <a:r>
              <a:rPr kumimoji="0" lang="en-US" sz="1800" b="0" i="0" u="none" strike="noStrike" kern="1200" cap="none" spc="0" normalizeH="0" baseline="0" noProof="0" dirty="0">
                <a:ln>
                  <a:noFill/>
                </a:ln>
                <a:solidFill>
                  <a:prstClr val="black"/>
                </a:solidFill>
                <a:effectLst/>
                <a:uLnTx/>
                <a:uFillTx/>
                <a:latin typeface="Calibri Light" panose="020F0302020204030204"/>
                <a:ea typeface="+mj-ea"/>
                <a:cs typeface="+mj-cs"/>
              </a:rPr>
              <a:t>of the subject property </a:t>
            </a:r>
            <a:r>
              <a:rPr kumimoji="0" lang="en-US" sz="18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j-ea"/>
                <a:cs typeface="+mj-cs"/>
              </a:rPr>
              <a:t>by certified mail or registered mail </a:t>
            </a:r>
            <a:r>
              <a:rPr kumimoji="0" lang="en-US" sz="1800" b="0" i="0" u="none" strike="noStrike" kern="1200" cap="none" spc="0" normalizeH="0" baseline="0" noProof="0" dirty="0">
                <a:ln>
                  <a:noFill/>
                </a:ln>
                <a:solidFill>
                  <a:prstClr val="black"/>
                </a:solidFill>
                <a:effectLst/>
                <a:uLnTx/>
                <a:uFillTx/>
                <a:latin typeface="Calibri Light" panose="020F0302020204030204"/>
                <a:ea typeface="+mj-ea"/>
                <a:cs typeface="+mj-cs"/>
              </a:rPr>
              <a:t>within ten (10) days of submitting said building permit application or proposed plans for construction or demolition. Should the </a:t>
            </a:r>
            <a:r>
              <a:rPr kumimoji="0" lang="en-US" sz="18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j-ea"/>
                <a:cs typeface="+mj-cs"/>
              </a:rPr>
              <a:t>Chair or Vice Chair </a:t>
            </a:r>
            <a:r>
              <a:rPr kumimoji="0" lang="en-US" sz="1800" b="0" i="0" u="none" strike="noStrike" kern="1200" cap="none" spc="0" normalizeH="0" baseline="0" noProof="0" dirty="0">
                <a:ln>
                  <a:noFill/>
                </a:ln>
                <a:solidFill>
                  <a:prstClr val="black"/>
                </a:solidFill>
                <a:effectLst/>
                <a:uLnTx/>
                <a:uFillTx/>
                <a:latin typeface="Calibri Light" panose="020F0302020204030204"/>
                <a:ea typeface="+mj-ea"/>
                <a:cs typeface="+mj-cs"/>
              </a:rPr>
              <a:t>of the </a:t>
            </a:r>
            <a:r>
              <a:rPr kumimoji="0" lang="en-US" sz="18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j-ea"/>
                <a:cs typeface="+mj-cs"/>
              </a:rPr>
              <a:t>Planning Board</a:t>
            </a:r>
            <a:r>
              <a:rPr kumimoji="0" lang="en-US" sz="1800" b="0" i="0" u="none" strike="noStrike" kern="1200" cap="none" spc="0" normalizeH="0" baseline="0" noProof="0" dirty="0">
                <a:ln>
                  <a:noFill/>
                </a:ln>
                <a:solidFill>
                  <a:prstClr val="black"/>
                </a:solidFill>
                <a:effectLst/>
                <a:uLnTx/>
                <a:uFillTx/>
                <a:latin typeface="Calibri Light" panose="020F0302020204030204"/>
                <a:ea typeface="+mj-ea"/>
                <a:cs typeface="+mj-cs"/>
              </a:rPr>
              <a:t>, or the </a:t>
            </a:r>
            <a:r>
              <a:rPr kumimoji="0" lang="en-US" sz="18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j-ea"/>
                <a:cs typeface="+mj-cs"/>
              </a:rPr>
              <a:t>Chair or Vice Chair </a:t>
            </a:r>
            <a:r>
              <a:rPr kumimoji="0" lang="en-US" sz="1800" b="0" i="0" u="none" strike="noStrike" kern="1200" cap="none" spc="0" normalizeH="0" baseline="0" noProof="0" dirty="0">
                <a:ln>
                  <a:noFill/>
                </a:ln>
                <a:solidFill>
                  <a:prstClr val="black"/>
                </a:solidFill>
                <a:effectLst/>
                <a:uLnTx/>
                <a:uFillTx/>
                <a:latin typeface="Calibri Light" panose="020F0302020204030204"/>
                <a:ea typeface="+mj-ea"/>
                <a:cs typeface="+mj-cs"/>
              </a:rPr>
              <a:t>of </a:t>
            </a:r>
            <a:r>
              <a:rPr kumimoji="0" lang="en-US" sz="18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j-ea"/>
                <a:cs typeface="+mj-cs"/>
              </a:rPr>
              <a:t>the ZBA</a:t>
            </a:r>
            <a:r>
              <a:rPr kumimoji="0" lang="en-US" sz="1800" b="0" i="0" u="none" strike="noStrike" kern="1200" cap="none" spc="0" normalizeH="0" baseline="0" noProof="0" dirty="0">
                <a:ln>
                  <a:noFill/>
                </a:ln>
                <a:solidFill>
                  <a:prstClr val="black"/>
                </a:solidFill>
                <a:effectLst/>
                <a:uLnTx/>
                <a:uFillTx/>
                <a:latin typeface="Calibri Light" panose="020F0302020204030204"/>
                <a:ea typeface="+mj-ea"/>
                <a:cs typeface="+mj-cs"/>
              </a:rPr>
              <a:t>, deem an area beyond 100 feet of the subject property to be affected by the application, he or she </a:t>
            </a:r>
            <a:r>
              <a:rPr kumimoji="0" lang="en-US" sz="18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j-ea"/>
                <a:cs typeface="+mj-cs"/>
              </a:rPr>
              <a:t>may require </a:t>
            </a:r>
            <a:r>
              <a:rPr kumimoji="0" lang="en-US" sz="1800" b="0" i="0" u="none" strike="noStrike" kern="1200" cap="none" spc="0" normalizeH="0" baseline="0" noProof="0" dirty="0">
                <a:ln>
                  <a:noFill/>
                </a:ln>
                <a:solidFill>
                  <a:prstClr val="black"/>
                </a:solidFill>
                <a:effectLst/>
                <a:uLnTx/>
                <a:uFillTx/>
                <a:latin typeface="Calibri Light" panose="020F0302020204030204"/>
                <a:ea typeface="+mj-ea"/>
                <a:cs typeface="+mj-cs"/>
              </a:rPr>
              <a:t>that the applicant send a copy of the summary project statement to </a:t>
            </a:r>
            <a:r>
              <a:rPr kumimoji="0" lang="en-US" sz="18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j-ea"/>
                <a:cs typeface="+mj-cs"/>
              </a:rPr>
              <a:t>the property owners within not more than 200 feet </a:t>
            </a:r>
            <a:r>
              <a:rPr kumimoji="0" lang="en-US" sz="1800" b="0" i="0" u="none" strike="noStrike" kern="1200" cap="none" spc="0" normalizeH="0" baseline="0" noProof="0" dirty="0">
                <a:ln>
                  <a:noFill/>
                </a:ln>
                <a:solidFill>
                  <a:prstClr val="black"/>
                </a:solidFill>
                <a:effectLst/>
                <a:uLnTx/>
                <a:uFillTx/>
                <a:latin typeface="Calibri Light" panose="020F0302020204030204"/>
                <a:ea typeface="+mj-ea"/>
                <a:cs typeface="+mj-cs"/>
              </a:rPr>
              <a:t>of said property by certified mail or registered mail. The Chair of either the Planning Board or the ZBA may also authorize the required notice to neighboring property owners to be provided by the applicant via less expensive means (such as </a:t>
            </a:r>
            <a:r>
              <a:rPr kumimoji="0" lang="en-US" sz="18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j-ea"/>
                <a:cs typeface="+mj-cs"/>
              </a:rPr>
              <a:t>regular mail, electronic mail, and/or hand delivery</a:t>
            </a:r>
            <a:r>
              <a:rPr kumimoji="0" lang="en-US" sz="1800" b="0" i="0" u="none" strike="noStrike" kern="1200" cap="none" spc="0" normalizeH="0" baseline="0" noProof="0" dirty="0">
                <a:ln>
                  <a:noFill/>
                </a:ln>
                <a:solidFill>
                  <a:prstClr val="black"/>
                </a:solidFill>
                <a:effectLst/>
                <a:uLnTx/>
                <a:uFillTx/>
                <a:latin typeface="Calibri Light" panose="020F0302020204030204"/>
                <a:ea typeface="+mj-ea"/>
                <a:cs typeface="+mj-cs"/>
              </a:rPr>
              <a:t>), as long as the applicant files a </a:t>
            </a:r>
            <a:r>
              <a:rPr kumimoji="0" lang="en-US" sz="18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j-ea"/>
                <a:cs typeface="+mj-cs"/>
              </a:rPr>
              <a:t>signed certificate </a:t>
            </a:r>
            <a:r>
              <a:rPr kumimoji="0" lang="en-US" sz="1800" b="0" i="0" u="none" strike="noStrike" kern="1200" cap="none" spc="0" normalizeH="0" baseline="0" noProof="0" dirty="0">
                <a:ln>
                  <a:noFill/>
                </a:ln>
                <a:solidFill>
                  <a:prstClr val="black"/>
                </a:solidFill>
                <a:effectLst/>
                <a:uLnTx/>
                <a:uFillTx/>
                <a:latin typeface="Calibri Light" panose="020F0302020204030204"/>
                <a:ea typeface="+mj-ea"/>
                <a:cs typeface="+mj-cs"/>
              </a:rPr>
              <a:t>with the Building Department attesting to such notice having been duly</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Light" panose="020F0302020204030204"/>
                <a:ea typeface="+mj-ea"/>
                <a:cs typeface="+mj-cs"/>
              </a:rPr>
              <a:t>issued, in a form approved by the Building Department.</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Calibri Light" panose="020F0302020204030204"/>
                <a:ea typeface="+mj-ea"/>
                <a:cs typeface="+mj-cs"/>
              </a:rPr>
              <a:t>(4) </a:t>
            </a:r>
            <a:r>
              <a:rPr kumimoji="0" lang="en-US" sz="1800" b="0" i="0" u="none" strike="noStrike" kern="1200" cap="none" spc="0" normalizeH="0" baseline="0" noProof="0" dirty="0">
                <a:ln>
                  <a:noFill/>
                </a:ln>
                <a:solidFill>
                  <a:prstClr val="black"/>
                </a:solidFill>
                <a:effectLst/>
                <a:uLnTx/>
                <a:uFillTx/>
                <a:latin typeface="Calibri Light" panose="020F0302020204030204"/>
                <a:ea typeface="+mj-ea"/>
                <a:cs typeface="+mj-cs"/>
              </a:rPr>
              <a:t>An </a:t>
            </a:r>
            <a:r>
              <a:rPr kumimoji="0" lang="en-US" sz="18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j-ea"/>
                <a:cs typeface="+mj-cs"/>
              </a:rPr>
              <a:t>applicant's failure to comply </a:t>
            </a:r>
            <a:r>
              <a:rPr kumimoji="0" lang="en-US" sz="1800" b="0" i="0" u="none" strike="noStrike" kern="1200" cap="none" spc="0" normalizeH="0" baseline="0" noProof="0" dirty="0">
                <a:ln>
                  <a:noFill/>
                </a:ln>
                <a:solidFill>
                  <a:prstClr val="black"/>
                </a:solidFill>
                <a:effectLst/>
                <a:uLnTx/>
                <a:uFillTx/>
                <a:latin typeface="Calibri Light" panose="020F0302020204030204"/>
                <a:ea typeface="+mj-ea"/>
                <a:cs typeface="+mj-cs"/>
              </a:rPr>
              <a:t>with the provisions of this section shall </a:t>
            </a:r>
            <a:r>
              <a:rPr kumimoji="0" lang="en-US" sz="18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j-ea"/>
                <a:cs typeface="+mj-cs"/>
              </a:rPr>
              <a:t>constitute grounds for denying </a:t>
            </a:r>
            <a:r>
              <a:rPr kumimoji="0" lang="en-US" sz="1800" b="0" i="0" u="none" strike="noStrike" kern="1200" cap="none" spc="0" normalizeH="0" baseline="0" noProof="0" dirty="0">
                <a:ln>
                  <a:noFill/>
                </a:ln>
                <a:solidFill>
                  <a:prstClr val="black"/>
                </a:solidFill>
                <a:effectLst/>
                <a:uLnTx/>
                <a:uFillTx/>
                <a:latin typeface="Calibri Light" panose="020F0302020204030204"/>
                <a:ea typeface="+mj-ea"/>
                <a:cs typeface="+mj-cs"/>
              </a:rPr>
              <a:t>any requested </a:t>
            </a:r>
            <a:r>
              <a:rPr kumimoji="0" lang="en-US" sz="18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j-ea"/>
                <a:cs typeface="+mj-cs"/>
              </a:rPr>
              <a:t>permit</a:t>
            </a:r>
            <a:r>
              <a:rPr kumimoji="0" lang="en-US" sz="1800" b="0"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kumimoji="0" lang="en-US" sz="18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j-ea"/>
                <a:cs typeface="+mj-cs"/>
              </a:rPr>
              <a:t>or variance</a:t>
            </a:r>
            <a:r>
              <a:rPr kumimoji="0" lang="en-US" sz="1800" b="0" i="0" u="none" strike="noStrike" kern="1200" cap="none" spc="0" normalizeH="0" baseline="0" noProof="0" dirty="0">
                <a:ln>
                  <a:noFill/>
                </a:ln>
                <a:solidFill>
                  <a:prstClr val="black"/>
                </a:solidFill>
                <a:effectLst/>
                <a:uLnTx/>
                <a:uFillTx/>
                <a:latin typeface="Calibri Light" panose="020F0302020204030204"/>
                <a:ea typeface="+mj-ea"/>
                <a:cs typeface="+mj-cs"/>
              </a:rPr>
              <a:t>, or for </a:t>
            </a:r>
            <a:r>
              <a:rPr kumimoji="0" lang="en-US" sz="18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j-ea"/>
                <a:cs typeface="+mj-cs"/>
              </a:rPr>
              <a:t>delaying the commencement </a:t>
            </a:r>
            <a:r>
              <a:rPr kumimoji="0" lang="en-US" sz="1800" b="0" i="0" u="none" strike="noStrike" kern="1200" cap="none" spc="0" normalizeH="0" baseline="0" noProof="0" dirty="0">
                <a:ln>
                  <a:noFill/>
                </a:ln>
                <a:solidFill>
                  <a:prstClr val="black"/>
                </a:solidFill>
                <a:effectLst/>
                <a:uLnTx/>
                <a:uFillTx/>
                <a:latin typeface="Calibri Light" panose="020F0302020204030204"/>
                <a:ea typeface="+mj-ea"/>
                <a:cs typeface="+mj-cs"/>
              </a:rPr>
              <a:t>of any </a:t>
            </a:r>
            <a:r>
              <a:rPr kumimoji="0" lang="en-US" sz="1800" b="0" i="0" u="none" strike="noStrike" kern="1200" cap="none" spc="0" normalizeH="0" baseline="0" noProof="0" dirty="0">
                <a:ln>
                  <a:noFill/>
                </a:ln>
                <a:solidFill>
                  <a:prstClr val="black"/>
                </a:solidFill>
                <a:effectLst/>
                <a:highlight>
                  <a:srgbClr val="FFFF00"/>
                </a:highlight>
                <a:uLnTx/>
                <a:uFillTx/>
                <a:latin typeface="Calibri Light" panose="020F0302020204030204"/>
                <a:ea typeface="+mj-ea"/>
                <a:cs typeface="+mj-cs"/>
              </a:rPr>
              <a:t>time period </a:t>
            </a:r>
            <a:r>
              <a:rPr kumimoji="0" lang="en-US" sz="1800" b="0" i="0" u="none" strike="noStrike" kern="1200" cap="none" spc="0" normalizeH="0" baseline="0" noProof="0" dirty="0">
                <a:ln>
                  <a:noFill/>
                </a:ln>
                <a:solidFill>
                  <a:prstClr val="black"/>
                </a:solidFill>
                <a:effectLst/>
                <a:uLnTx/>
                <a:uFillTx/>
                <a:latin typeface="Calibri Light" panose="020F0302020204030204"/>
                <a:ea typeface="+mj-ea"/>
                <a:cs typeface="+mj-cs"/>
              </a:rPr>
              <a:t>otherwise established under this Chapter for any Village official or Board to take any action or undertake any review.</a:t>
            </a:r>
          </a:p>
          <a:p>
            <a:pPr marL="0" indent="0">
              <a:buNone/>
            </a:pPr>
            <a:endParaRPr lang="en-US" dirty="0"/>
          </a:p>
        </p:txBody>
      </p:sp>
    </p:spTree>
    <p:extLst>
      <p:ext uri="{BB962C8B-B14F-4D97-AF65-F5344CB8AC3E}">
        <p14:creationId xmlns:p14="http://schemas.microsoft.com/office/powerpoint/2010/main" val="2127836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BB0BE-F22F-47F9-B54E-F941AEAE6613}"/>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E4240A1A-46F0-4BC4-B1B6-00A1B3A8115F}"/>
              </a:ext>
            </a:extLst>
          </p:cNvPr>
          <p:cNvSpPr>
            <a:spLocks noGrp="1"/>
          </p:cNvSpPr>
          <p:nvPr>
            <p:ph type="body"/>
          </p:nvPr>
        </p:nvSpPr>
        <p:spPr/>
        <p:txBody>
          <a:bodyPr>
            <a:normAutofit fontScale="25000" lnSpcReduction="20000"/>
          </a:bodyPr>
          <a:lstStyle/>
          <a:p>
            <a:pPr algn="l"/>
            <a:endParaRPr lang="en-US" sz="1800" b="0" i="0" u="none" strike="noStrike" baseline="0" dirty="0">
              <a:solidFill>
                <a:srgbClr val="000000"/>
              </a:solidFill>
              <a:latin typeface="Arial" panose="020B0604020202020204" pitchFamily="34" charset="0"/>
            </a:endParaRPr>
          </a:p>
          <a:p>
            <a:r>
              <a:rPr lang="en-US" sz="1800" b="0" i="0" u="none" strike="noStrike" baseline="0" dirty="0">
                <a:solidFill>
                  <a:srgbClr val="000000"/>
                </a:solidFill>
                <a:latin typeface="Arial" panose="020B0604020202020204" pitchFamily="34" charset="0"/>
              </a:rPr>
              <a:t> </a:t>
            </a:r>
            <a:r>
              <a:rPr lang="en-US" sz="1800" b="1" i="0" u="none" strike="noStrike" baseline="0" dirty="0">
                <a:solidFill>
                  <a:srgbClr val="000000"/>
                </a:solidFill>
                <a:latin typeface="Arial" panose="020B0604020202020204" pitchFamily="34" charset="0"/>
              </a:rPr>
              <a:t>Summary Project Statement </a:t>
            </a:r>
            <a:endParaRPr lang="en-US" sz="1800" b="0" i="0" u="none" strike="noStrike" baseline="0" dirty="0">
              <a:solidFill>
                <a:srgbClr val="000000"/>
              </a:solidFill>
              <a:latin typeface="Arial" panose="020B0604020202020204" pitchFamily="34" charset="0"/>
            </a:endParaRPr>
          </a:p>
          <a:p>
            <a:r>
              <a:rPr lang="en-US" sz="1800" b="1" i="0" u="none" strike="noStrike" baseline="0" dirty="0">
                <a:solidFill>
                  <a:srgbClr val="000000"/>
                </a:solidFill>
                <a:latin typeface="Arial" panose="020B0604020202020204" pitchFamily="34" charset="0"/>
              </a:rPr>
              <a:t>Building Permits for exterior alterations/construction require a summary project statement. </a:t>
            </a:r>
            <a:endParaRPr lang="en-US" sz="1800" b="0" i="0" u="none" strike="noStrike" baseline="0" dirty="0">
              <a:solidFill>
                <a:srgbClr val="000000"/>
              </a:solidFill>
              <a:latin typeface="Arial" panose="020B0604020202020204" pitchFamily="34" charset="0"/>
            </a:endParaRPr>
          </a:p>
          <a:p>
            <a:r>
              <a:rPr lang="en-US" sz="1800" b="1" i="0" u="none" strike="noStrike" baseline="0" dirty="0">
                <a:solidFill>
                  <a:srgbClr val="000000"/>
                </a:solidFill>
                <a:latin typeface="Arial" panose="020B0604020202020204" pitchFamily="34" charset="0"/>
              </a:rPr>
              <a:t>Project Street Address</a:t>
            </a:r>
            <a:r>
              <a:rPr lang="en-US" sz="1800" b="0" i="0" u="none" strike="noStrike" baseline="0" dirty="0">
                <a:solidFill>
                  <a:srgbClr val="000000"/>
                </a:solidFill>
                <a:latin typeface="Arial" panose="020B0604020202020204" pitchFamily="34" charset="0"/>
              </a:rPr>
              <a:t>: ______________________________________________ </a:t>
            </a:r>
          </a:p>
          <a:p>
            <a:r>
              <a:rPr lang="en-US" sz="1800" b="1" i="0" u="none" strike="noStrike" baseline="0" dirty="0">
                <a:solidFill>
                  <a:srgbClr val="000000"/>
                </a:solidFill>
                <a:latin typeface="Arial" panose="020B0604020202020204" pitchFamily="34" charset="0"/>
              </a:rPr>
              <a:t>Name</a:t>
            </a:r>
            <a:r>
              <a:rPr lang="en-US" sz="1800" b="0" i="0" u="none" strike="noStrike" baseline="0" dirty="0">
                <a:solidFill>
                  <a:srgbClr val="000000"/>
                </a:solidFill>
                <a:latin typeface="Arial" panose="020B0604020202020204" pitchFamily="34" charset="0"/>
              </a:rPr>
              <a:t>: ___________________________________________________________ </a:t>
            </a:r>
          </a:p>
          <a:p>
            <a:r>
              <a:rPr lang="en-US" sz="1800" b="1" i="0" u="none" strike="noStrike" baseline="0" dirty="0">
                <a:solidFill>
                  <a:srgbClr val="000000"/>
                </a:solidFill>
                <a:latin typeface="Arial" panose="020B0604020202020204" pitchFamily="34" charset="0"/>
              </a:rPr>
              <a:t>Address</a:t>
            </a:r>
            <a:r>
              <a:rPr lang="en-US" sz="1800" b="0" i="0" u="none" strike="noStrike" baseline="0" dirty="0">
                <a:solidFill>
                  <a:srgbClr val="000000"/>
                </a:solidFill>
                <a:latin typeface="Arial" panose="020B0604020202020204" pitchFamily="34" charset="0"/>
              </a:rPr>
              <a:t>: __________________________________________________________ </a:t>
            </a:r>
          </a:p>
          <a:p>
            <a:r>
              <a:rPr lang="en-US" sz="1800" b="1" i="0" u="none" strike="noStrike" baseline="0" dirty="0">
                <a:solidFill>
                  <a:srgbClr val="000000"/>
                </a:solidFill>
                <a:latin typeface="Arial" panose="020B0604020202020204" pitchFamily="34" charset="0"/>
              </a:rPr>
              <a:t>Telephone Number</a:t>
            </a:r>
            <a:r>
              <a:rPr lang="en-US" sz="1800" b="0" i="0" u="none" strike="noStrike" baseline="0" dirty="0">
                <a:solidFill>
                  <a:srgbClr val="000000"/>
                </a:solidFill>
                <a:latin typeface="Arial" panose="020B0604020202020204" pitchFamily="34" charset="0"/>
              </a:rPr>
              <a:t>: _________________________________________________ </a:t>
            </a:r>
          </a:p>
          <a:p>
            <a:r>
              <a:rPr lang="en-US" sz="1800" b="1" i="0" u="none" strike="noStrike" baseline="0" dirty="0">
                <a:solidFill>
                  <a:srgbClr val="000000"/>
                </a:solidFill>
                <a:latin typeface="Arial" panose="020B0604020202020204" pitchFamily="34" charset="0"/>
              </a:rPr>
              <a:t>Email of Applicant/Representative</a:t>
            </a:r>
            <a:r>
              <a:rPr lang="en-US" sz="1800" b="0" i="0" u="none" strike="noStrike" baseline="0" dirty="0">
                <a:solidFill>
                  <a:srgbClr val="000000"/>
                </a:solidFill>
                <a:latin typeface="Arial" panose="020B0604020202020204" pitchFamily="34" charset="0"/>
              </a:rPr>
              <a:t>: ______________________________________ </a:t>
            </a:r>
          </a:p>
          <a:p>
            <a:r>
              <a:rPr lang="en-US" sz="1800" b="1" i="0" u="none" strike="noStrike" baseline="0" dirty="0">
                <a:solidFill>
                  <a:srgbClr val="000000"/>
                </a:solidFill>
                <a:latin typeface="Arial" panose="020B0604020202020204" pitchFamily="34" charset="0"/>
              </a:rPr>
              <a:t>Brief Summary of Work</a:t>
            </a:r>
            <a:r>
              <a:rPr lang="en-US" sz="1800" b="0" i="0" u="none" strike="noStrike" baseline="0" dirty="0">
                <a:solidFill>
                  <a:srgbClr val="000000"/>
                </a:solidFill>
                <a:latin typeface="Arial" panose="020B0604020202020204" pitchFamily="34" charset="0"/>
              </a:rPr>
              <a:t>: ______________________________________________ </a:t>
            </a:r>
          </a:p>
          <a:p>
            <a:r>
              <a:rPr lang="en-US" sz="1800" b="0" i="0" u="none" strike="noStrike" baseline="0" dirty="0">
                <a:solidFill>
                  <a:srgbClr val="000000"/>
                </a:solidFill>
                <a:latin typeface="Arial" panose="020B0604020202020204" pitchFamily="34" charset="0"/>
              </a:rPr>
              <a:t>__________________________________________________________________ </a:t>
            </a:r>
          </a:p>
          <a:p>
            <a:r>
              <a:rPr lang="en-US" sz="1800" b="0" i="0" u="none" strike="noStrike" baseline="0" dirty="0">
                <a:solidFill>
                  <a:srgbClr val="000000"/>
                </a:solidFill>
                <a:latin typeface="Arial" panose="020B0604020202020204" pitchFamily="34" charset="0"/>
              </a:rPr>
              <a:t>__________________________________________________________________ </a:t>
            </a:r>
          </a:p>
          <a:p>
            <a:r>
              <a:rPr lang="en-US" sz="1800" b="0" i="0" u="none" strike="noStrike" baseline="0" dirty="0">
                <a:solidFill>
                  <a:srgbClr val="000000"/>
                </a:solidFill>
                <a:latin typeface="Arial" panose="020B0604020202020204" pitchFamily="34" charset="0"/>
              </a:rPr>
              <a:t>__________________________________________________________________ </a:t>
            </a:r>
          </a:p>
          <a:p>
            <a:r>
              <a:rPr lang="en-US" sz="1800" b="0" i="0" u="none" strike="noStrike" baseline="0" dirty="0">
                <a:solidFill>
                  <a:srgbClr val="000000"/>
                </a:solidFill>
                <a:latin typeface="Arial" panose="020B0604020202020204" pitchFamily="34" charset="0"/>
              </a:rPr>
              <a:t>__________________________________________________________________ </a:t>
            </a:r>
          </a:p>
          <a:p>
            <a:r>
              <a:rPr lang="en-US" sz="1800" b="0" i="0" u="none" strike="noStrike" baseline="0" dirty="0">
                <a:solidFill>
                  <a:srgbClr val="000000"/>
                </a:solidFill>
                <a:latin typeface="Arial" panose="020B0604020202020204" pitchFamily="34" charset="0"/>
              </a:rPr>
              <a:t>___________________________________ ________________________ </a:t>
            </a:r>
          </a:p>
          <a:p>
            <a:r>
              <a:rPr lang="en-US" sz="1800" b="0" i="0" u="none" strike="noStrike" baseline="0" dirty="0">
                <a:solidFill>
                  <a:srgbClr val="000000"/>
                </a:solidFill>
                <a:latin typeface="Arial" panose="020B0604020202020204" pitchFamily="34" charset="0"/>
              </a:rPr>
              <a:t>Signature of Applicant Date </a:t>
            </a:r>
          </a:p>
          <a:p>
            <a:r>
              <a:rPr lang="en-US" sz="1800" b="1" i="0" u="none" strike="noStrike" baseline="0" dirty="0">
                <a:solidFill>
                  <a:srgbClr val="000000"/>
                </a:solidFill>
                <a:latin typeface="Arial" panose="020B0604020202020204" pitchFamily="34" charset="0"/>
              </a:rPr>
              <a:t>Attention: Publicly filed plans and relevant materials are available for inspection by prior appointment at the Building Department. </a:t>
            </a:r>
            <a:endParaRPr lang="en-US" sz="1800" b="0" i="0" u="none" strike="noStrike" baseline="0" dirty="0">
              <a:solidFill>
                <a:srgbClr val="000000"/>
              </a:solidFill>
              <a:latin typeface="Arial" panose="020B0604020202020204" pitchFamily="34" charset="0"/>
            </a:endParaRPr>
          </a:p>
          <a:p>
            <a:r>
              <a:rPr lang="en-US" sz="1800" b="0" i="0" u="none" strike="noStrike" baseline="0" dirty="0">
                <a:solidFill>
                  <a:srgbClr val="000000"/>
                </a:solidFill>
                <a:latin typeface="Arial" panose="020B0604020202020204" pitchFamily="34" charset="0"/>
              </a:rPr>
              <a:t>Directions to obtaining a list of neighbors within 100’ radius of your property can be found on the Village of Bronxville’s Building Department Page. Please visit </a:t>
            </a:r>
            <a:r>
              <a:rPr lang="en-US" sz="1800" b="0" i="0" u="none" strike="noStrike" baseline="0" dirty="0">
                <a:solidFill>
                  <a:srgbClr val="0562C1"/>
                </a:solidFill>
                <a:latin typeface="Arial" panose="020B0604020202020204" pitchFamily="34" charset="0"/>
              </a:rPr>
              <a:t>www.villageofbronxville.com/building</a:t>
            </a:r>
            <a:r>
              <a:rPr lang="en-US" sz="1800" b="0" i="0" u="none" strike="noStrike" baseline="0" dirty="0">
                <a:solidFill>
                  <a:srgbClr val="000000"/>
                </a:solidFill>
                <a:latin typeface="Arial" panose="020B0604020202020204" pitchFamily="34" charset="0"/>
              </a:rPr>
              <a:t>. In the left-hand column please click on Summary Project Statement and follow directions. </a:t>
            </a:r>
          </a:p>
          <a:p>
            <a:r>
              <a:rPr lang="en-US" sz="1800" b="0" i="0" u="none" strike="noStrike" baseline="0" dirty="0">
                <a:solidFill>
                  <a:srgbClr val="000000"/>
                </a:solidFill>
                <a:latin typeface="Arial" panose="020B0604020202020204" pitchFamily="34" charset="0"/>
              </a:rPr>
              <a:t>Please submit a copy of this form to the building department once completed. The applicant shall be required to provide a copy of the summary project statement to any property owner within 100 feet of the subject property by certified mail or registered mail within ten (10) days of submitting said building permit application or proposed plans for construction or demolition. </a:t>
            </a:r>
            <a:endParaRPr lang="en-US" dirty="0"/>
          </a:p>
        </p:txBody>
      </p:sp>
      <p:pic>
        <p:nvPicPr>
          <p:cNvPr id="7" name="Picture 6" descr="Graphical user interface, text, application&#10;&#10;Description automatically generated">
            <a:extLst>
              <a:ext uri="{FF2B5EF4-FFF2-40B4-BE49-F238E27FC236}">
                <a16:creationId xmlns:a16="http://schemas.microsoft.com/office/drawing/2014/main" id="{444F12B9-9A65-4B92-ACD3-57F8B2CC9D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8209"/>
            <a:ext cx="12192000" cy="6641581"/>
          </a:xfrm>
          <a:prstGeom prst="rect">
            <a:avLst/>
          </a:prstGeom>
        </p:spPr>
      </p:pic>
    </p:spTree>
    <p:extLst>
      <p:ext uri="{BB962C8B-B14F-4D97-AF65-F5344CB8AC3E}">
        <p14:creationId xmlns:p14="http://schemas.microsoft.com/office/powerpoint/2010/main" val="29938722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1190</Words>
  <Application>Microsoft Office PowerPoint</Application>
  <PresentationFormat>Widescreen</PresentationFormat>
  <Paragraphs>69</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Symbol</vt:lpstr>
      <vt:lpstr>Times New Roman</vt:lpstr>
      <vt:lpstr>Wingdings</vt:lpstr>
      <vt:lpstr>Office Theme</vt:lpstr>
      <vt:lpstr>PowerPoint Presentation</vt:lpstr>
      <vt:lpstr>PowerPoint Presentation</vt:lpstr>
      <vt:lpstr>PowerPoint Presentation</vt:lpstr>
      <vt:lpstr>PowerPoint Presentation</vt:lpstr>
      <vt:lpstr>Section 310-44.F(5) of Chapter 310- Revised</vt:lpstr>
      <vt:lpstr>Section 310-52.H of Chapter 310 - Revised</vt:lpstr>
      <vt:lpstr>Section 112-9 of Chapter 112 – New Section </vt:lpstr>
      <vt:lpstr>Section 112-9 of Chapter 112 – New Section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Taft</dc:creator>
  <cp:lastModifiedBy>Cristina Battista</cp:lastModifiedBy>
  <cp:revision>6</cp:revision>
  <dcterms:created xsi:type="dcterms:W3CDTF">2021-02-03T14:11:16Z</dcterms:created>
  <dcterms:modified xsi:type="dcterms:W3CDTF">2021-03-29T14:01:28Z</dcterms:modified>
</cp:coreProperties>
</file>